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32" r:id="rId4"/>
    <p:sldMasterId id="2147483733" r:id="rId5"/>
  </p:sldMasterIdLst>
  <p:notesMasterIdLst>
    <p:notesMasterId r:id="rId36"/>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x="12192000" cy="6858000"/>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816">
          <p15:clr>
            <a:srgbClr val="A4A3A4"/>
          </p15:clr>
        </p15:guide>
        <p15:guide id="2" pos="1280">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A032BD-2C9E-4F63-BA29-9D62C4ACDE20}" v="1" dt="2025-11-21T18:58:51.476"/>
  </p1510:revLst>
</p1510:revInfo>
</file>

<file path=ppt/tableStyles.xml><?xml version="1.0" encoding="utf-8"?>
<a:tblStyleLst xmlns:a="http://schemas.openxmlformats.org/drawingml/2006/main" def="{2718D326-91E0-486E-8B14-0C4C74DF8DCF}">
  <a:tblStyle styleId="{2718D326-91E0-486E-8B14-0C4C74DF8DCF}"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135946AE-53C0-453C-8A49-E96590A90E50}" styleName="Table_1">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fill>
          <a:solidFill>
            <a:schemeClr val="accent6">
              <a:alpha val="20000"/>
            </a:schemeClr>
          </a:solidFill>
        </a:fill>
      </a:tcStyle>
    </a:band1H>
    <a:band2H>
      <a:tcTxStyle/>
      <a:tcStyle>
        <a:tcBdr/>
      </a:tcStyle>
    </a:band2H>
    <a:band1V>
      <a:tcTxStyle/>
      <a:tcStyle>
        <a:tcBdr/>
        <a:fill>
          <a:solidFill>
            <a:schemeClr val="accent6">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12700" cap="flat" cmpd="sng">
              <a:solidFill>
                <a:schemeClr val="accent6"/>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12700" cap="flat" cmpd="sng">
              <a:solidFill>
                <a:schemeClr val="accent6"/>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198" autoAdjust="0"/>
  </p:normalViewPr>
  <p:slideViewPr>
    <p:cSldViewPr snapToGrid="0">
      <p:cViewPr varScale="1">
        <p:scale>
          <a:sx n="73" d="100"/>
          <a:sy n="73" d="100"/>
        </p:scale>
        <p:origin x="1914" y="54"/>
      </p:cViewPr>
      <p:guideLst>
        <p:guide orient="horz" pos="816"/>
        <p:guide pos="12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skerville, Kristin (CDC/GHC/DGHP)" userId="S::zsw0@cdc.gov::e5846ad4-249e-4a35-baa4-77ba58151c68" providerId="AD" clId="Web-{568A32FC-1EAD-88E0-B583-CD0E0D05B765}"/>
    <pc:docChg chg="modSld">
      <pc:chgData name="Baskerville, Kristin (CDC/GHC/DGHP)" userId="S::zsw0@cdc.gov::e5846ad4-249e-4a35-baa4-77ba58151c68" providerId="AD" clId="Web-{568A32FC-1EAD-88E0-B583-CD0E0D05B765}" dt="2025-04-09T12:15:32.231" v="0" actId="14100"/>
      <pc:docMkLst>
        <pc:docMk/>
      </pc:docMkLst>
      <pc:sldChg chg="modSp">
        <pc:chgData name="Baskerville, Kristin (CDC/GHC/DGHP)" userId="S::zsw0@cdc.gov::e5846ad4-249e-4a35-baa4-77ba58151c68" providerId="AD" clId="Web-{568A32FC-1EAD-88E0-B583-CD0E0D05B765}" dt="2025-04-09T12:15:32.231" v="0" actId="14100"/>
        <pc:sldMkLst>
          <pc:docMk/>
          <pc:sldMk cId="0" sldId="267"/>
        </pc:sldMkLst>
      </pc:sldChg>
    </pc:docChg>
  </pc:docChgLst>
  <pc:docChgLst>
    <pc:chgData name="Baskerville, Kristin (CDC/GHC/DGHP)" userId="e5846ad4-249e-4a35-baa4-77ba58151c68" providerId="ADAL" clId="{613EFEC5-BEAB-4681-8F18-22D7E4BC25F2}"/>
    <pc:docChg chg="modSld modMainMaster modNotesMaster">
      <pc:chgData name="Baskerville, Kristin (CDC/GHC/DGHP)" userId="e5846ad4-249e-4a35-baa4-77ba58151c68" providerId="ADAL" clId="{613EFEC5-BEAB-4681-8F18-22D7E4BC25F2}" dt="2025-11-21T19:01:00.109" v="8" actId="115"/>
      <pc:docMkLst>
        <pc:docMk/>
      </pc:docMkLst>
      <pc:sldChg chg="modNotes">
        <pc:chgData name="Baskerville, Kristin (CDC/GHC/DGHP)" userId="e5846ad4-249e-4a35-baa4-77ba58151c68" providerId="ADAL" clId="{613EFEC5-BEAB-4681-8F18-22D7E4BC25F2}" dt="2025-11-21T18:58:51.476" v="1"/>
        <pc:sldMkLst>
          <pc:docMk/>
          <pc:sldMk cId="0" sldId="256"/>
        </pc:sldMkLst>
      </pc:sldChg>
      <pc:sldChg chg="modNotes">
        <pc:chgData name="Baskerville, Kristin (CDC/GHC/DGHP)" userId="e5846ad4-249e-4a35-baa4-77ba58151c68" providerId="ADAL" clId="{613EFEC5-BEAB-4681-8F18-22D7E4BC25F2}" dt="2025-11-21T18:58:51.476" v="1"/>
        <pc:sldMkLst>
          <pc:docMk/>
          <pc:sldMk cId="0" sldId="257"/>
        </pc:sldMkLst>
      </pc:sldChg>
      <pc:sldChg chg="modNotes">
        <pc:chgData name="Baskerville, Kristin (CDC/GHC/DGHP)" userId="e5846ad4-249e-4a35-baa4-77ba58151c68" providerId="ADAL" clId="{613EFEC5-BEAB-4681-8F18-22D7E4BC25F2}" dt="2025-11-21T18:58:51.476" v="1"/>
        <pc:sldMkLst>
          <pc:docMk/>
          <pc:sldMk cId="0" sldId="258"/>
        </pc:sldMkLst>
      </pc:sldChg>
      <pc:sldChg chg="modNotes">
        <pc:chgData name="Baskerville, Kristin (CDC/GHC/DGHP)" userId="e5846ad4-249e-4a35-baa4-77ba58151c68" providerId="ADAL" clId="{613EFEC5-BEAB-4681-8F18-22D7E4BC25F2}" dt="2025-11-21T18:58:51.476" v="1"/>
        <pc:sldMkLst>
          <pc:docMk/>
          <pc:sldMk cId="0" sldId="259"/>
        </pc:sldMkLst>
      </pc:sldChg>
      <pc:sldChg chg="modNotes">
        <pc:chgData name="Baskerville, Kristin (CDC/GHC/DGHP)" userId="e5846ad4-249e-4a35-baa4-77ba58151c68" providerId="ADAL" clId="{613EFEC5-BEAB-4681-8F18-22D7E4BC25F2}" dt="2025-11-21T18:58:51.476" v="1"/>
        <pc:sldMkLst>
          <pc:docMk/>
          <pc:sldMk cId="0" sldId="260"/>
        </pc:sldMkLst>
      </pc:sldChg>
      <pc:sldChg chg="modNotes">
        <pc:chgData name="Baskerville, Kristin (CDC/GHC/DGHP)" userId="e5846ad4-249e-4a35-baa4-77ba58151c68" providerId="ADAL" clId="{613EFEC5-BEAB-4681-8F18-22D7E4BC25F2}" dt="2025-11-21T18:58:51.476" v="1"/>
        <pc:sldMkLst>
          <pc:docMk/>
          <pc:sldMk cId="0" sldId="261"/>
        </pc:sldMkLst>
      </pc:sldChg>
      <pc:sldChg chg="modNotes">
        <pc:chgData name="Baskerville, Kristin (CDC/GHC/DGHP)" userId="e5846ad4-249e-4a35-baa4-77ba58151c68" providerId="ADAL" clId="{613EFEC5-BEAB-4681-8F18-22D7E4BC25F2}" dt="2025-11-21T18:58:51.476" v="1"/>
        <pc:sldMkLst>
          <pc:docMk/>
          <pc:sldMk cId="0" sldId="262"/>
        </pc:sldMkLst>
      </pc:sldChg>
      <pc:sldChg chg="modNotes">
        <pc:chgData name="Baskerville, Kristin (CDC/GHC/DGHP)" userId="e5846ad4-249e-4a35-baa4-77ba58151c68" providerId="ADAL" clId="{613EFEC5-BEAB-4681-8F18-22D7E4BC25F2}" dt="2025-11-21T18:58:51.476" v="1"/>
        <pc:sldMkLst>
          <pc:docMk/>
          <pc:sldMk cId="0" sldId="263"/>
        </pc:sldMkLst>
      </pc:sldChg>
      <pc:sldChg chg="modNotes">
        <pc:chgData name="Baskerville, Kristin (CDC/GHC/DGHP)" userId="e5846ad4-249e-4a35-baa4-77ba58151c68" providerId="ADAL" clId="{613EFEC5-BEAB-4681-8F18-22D7E4BC25F2}" dt="2025-11-21T18:58:51.476" v="1"/>
        <pc:sldMkLst>
          <pc:docMk/>
          <pc:sldMk cId="0" sldId="264"/>
        </pc:sldMkLst>
      </pc:sldChg>
      <pc:sldChg chg="modNotes">
        <pc:chgData name="Baskerville, Kristin (CDC/GHC/DGHP)" userId="e5846ad4-249e-4a35-baa4-77ba58151c68" providerId="ADAL" clId="{613EFEC5-BEAB-4681-8F18-22D7E4BC25F2}" dt="2025-11-21T18:58:51.476" v="1"/>
        <pc:sldMkLst>
          <pc:docMk/>
          <pc:sldMk cId="0" sldId="265"/>
        </pc:sldMkLst>
      </pc:sldChg>
      <pc:sldChg chg="modNotes">
        <pc:chgData name="Baskerville, Kristin (CDC/GHC/DGHP)" userId="e5846ad4-249e-4a35-baa4-77ba58151c68" providerId="ADAL" clId="{613EFEC5-BEAB-4681-8F18-22D7E4BC25F2}" dt="2025-11-21T18:58:51.476" v="1"/>
        <pc:sldMkLst>
          <pc:docMk/>
          <pc:sldMk cId="0" sldId="266"/>
        </pc:sldMkLst>
      </pc:sldChg>
      <pc:sldChg chg="modNotes">
        <pc:chgData name="Baskerville, Kristin (CDC/GHC/DGHP)" userId="e5846ad4-249e-4a35-baa4-77ba58151c68" providerId="ADAL" clId="{613EFEC5-BEAB-4681-8F18-22D7E4BC25F2}" dt="2025-11-21T18:58:51.476" v="1"/>
        <pc:sldMkLst>
          <pc:docMk/>
          <pc:sldMk cId="0" sldId="267"/>
        </pc:sldMkLst>
      </pc:sldChg>
      <pc:sldChg chg="modNotes modNotesTx">
        <pc:chgData name="Baskerville, Kristin (CDC/GHC/DGHP)" userId="e5846ad4-249e-4a35-baa4-77ba58151c68" providerId="ADAL" clId="{613EFEC5-BEAB-4681-8F18-22D7E4BC25F2}" dt="2025-11-21T19:00:27.596" v="2" actId="207"/>
        <pc:sldMkLst>
          <pc:docMk/>
          <pc:sldMk cId="0" sldId="268"/>
        </pc:sldMkLst>
      </pc:sldChg>
      <pc:sldChg chg="modNotes modNotesTx">
        <pc:chgData name="Baskerville, Kristin (CDC/GHC/DGHP)" userId="e5846ad4-249e-4a35-baa4-77ba58151c68" providerId="ADAL" clId="{613EFEC5-BEAB-4681-8F18-22D7E4BC25F2}" dt="2025-11-21T19:00:35.078" v="3" actId="207"/>
        <pc:sldMkLst>
          <pc:docMk/>
          <pc:sldMk cId="0" sldId="269"/>
        </pc:sldMkLst>
      </pc:sldChg>
      <pc:sldChg chg="modNotes">
        <pc:chgData name="Baskerville, Kristin (CDC/GHC/DGHP)" userId="e5846ad4-249e-4a35-baa4-77ba58151c68" providerId="ADAL" clId="{613EFEC5-BEAB-4681-8F18-22D7E4BC25F2}" dt="2025-11-21T18:58:51.476" v="1"/>
        <pc:sldMkLst>
          <pc:docMk/>
          <pc:sldMk cId="0" sldId="270"/>
        </pc:sldMkLst>
      </pc:sldChg>
      <pc:sldChg chg="modNotes">
        <pc:chgData name="Baskerville, Kristin (CDC/GHC/DGHP)" userId="e5846ad4-249e-4a35-baa4-77ba58151c68" providerId="ADAL" clId="{613EFEC5-BEAB-4681-8F18-22D7E4BC25F2}" dt="2025-11-21T18:58:51.476" v="1"/>
        <pc:sldMkLst>
          <pc:docMk/>
          <pc:sldMk cId="0" sldId="271"/>
        </pc:sldMkLst>
      </pc:sldChg>
      <pc:sldChg chg="modNotes">
        <pc:chgData name="Baskerville, Kristin (CDC/GHC/DGHP)" userId="e5846ad4-249e-4a35-baa4-77ba58151c68" providerId="ADAL" clId="{613EFEC5-BEAB-4681-8F18-22D7E4BC25F2}" dt="2025-11-21T18:58:51.476" v="1"/>
        <pc:sldMkLst>
          <pc:docMk/>
          <pc:sldMk cId="0" sldId="272"/>
        </pc:sldMkLst>
      </pc:sldChg>
      <pc:sldChg chg="modNotes">
        <pc:chgData name="Baskerville, Kristin (CDC/GHC/DGHP)" userId="e5846ad4-249e-4a35-baa4-77ba58151c68" providerId="ADAL" clId="{613EFEC5-BEAB-4681-8F18-22D7E4BC25F2}" dt="2025-11-21T18:58:51.476" v="1"/>
        <pc:sldMkLst>
          <pc:docMk/>
          <pc:sldMk cId="0" sldId="273"/>
        </pc:sldMkLst>
      </pc:sldChg>
      <pc:sldChg chg="modNotes">
        <pc:chgData name="Baskerville, Kristin (CDC/GHC/DGHP)" userId="e5846ad4-249e-4a35-baa4-77ba58151c68" providerId="ADAL" clId="{613EFEC5-BEAB-4681-8F18-22D7E4BC25F2}" dt="2025-11-21T18:58:51.476" v="1"/>
        <pc:sldMkLst>
          <pc:docMk/>
          <pc:sldMk cId="0" sldId="274"/>
        </pc:sldMkLst>
      </pc:sldChg>
      <pc:sldChg chg="modNotes">
        <pc:chgData name="Baskerville, Kristin (CDC/GHC/DGHP)" userId="e5846ad4-249e-4a35-baa4-77ba58151c68" providerId="ADAL" clId="{613EFEC5-BEAB-4681-8F18-22D7E4BC25F2}" dt="2025-11-21T18:58:51.476" v="1"/>
        <pc:sldMkLst>
          <pc:docMk/>
          <pc:sldMk cId="0" sldId="275"/>
        </pc:sldMkLst>
      </pc:sldChg>
      <pc:sldChg chg="modNotes">
        <pc:chgData name="Baskerville, Kristin (CDC/GHC/DGHP)" userId="e5846ad4-249e-4a35-baa4-77ba58151c68" providerId="ADAL" clId="{613EFEC5-BEAB-4681-8F18-22D7E4BC25F2}" dt="2025-11-21T18:58:51.476" v="1"/>
        <pc:sldMkLst>
          <pc:docMk/>
          <pc:sldMk cId="0" sldId="276"/>
        </pc:sldMkLst>
      </pc:sldChg>
      <pc:sldChg chg="modNotes">
        <pc:chgData name="Baskerville, Kristin (CDC/GHC/DGHP)" userId="e5846ad4-249e-4a35-baa4-77ba58151c68" providerId="ADAL" clId="{613EFEC5-BEAB-4681-8F18-22D7E4BC25F2}" dt="2025-11-21T18:58:51.476" v="1"/>
        <pc:sldMkLst>
          <pc:docMk/>
          <pc:sldMk cId="0" sldId="277"/>
        </pc:sldMkLst>
      </pc:sldChg>
      <pc:sldChg chg="modNotes">
        <pc:chgData name="Baskerville, Kristin (CDC/GHC/DGHP)" userId="e5846ad4-249e-4a35-baa4-77ba58151c68" providerId="ADAL" clId="{613EFEC5-BEAB-4681-8F18-22D7E4BC25F2}" dt="2025-11-21T18:58:51.476" v="1"/>
        <pc:sldMkLst>
          <pc:docMk/>
          <pc:sldMk cId="0" sldId="278"/>
        </pc:sldMkLst>
      </pc:sldChg>
      <pc:sldChg chg="modNotes">
        <pc:chgData name="Baskerville, Kristin (CDC/GHC/DGHP)" userId="e5846ad4-249e-4a35-baa4-77ba58151c68" providerId="ADAL" clId="{613EFEC5-BEAB-4681-8F18-22D7E4BC25F2}" dt="2025-11-21T18:58:51.476" v="1"/>
        <pc:sldMkLst>
          <pc:docMk/>
          <pc:sldMk cId="0" sldId="279"/>
        </pc:sldMkLst>
      </pc:sldChg>
      <pc:sldChg chg="modNotes">
        <pc:chgData name="Baskerville, Kristin (CDC/GHC/DGHP)" userId="e5846ad4-249e-4a35-baa4-77ba58151c68" providerId="ADAL" clId="{613EFEC5-BEAB-4681-8F18-22D7E4BC25F2}" dt="2025-11-21T18:58:51.476" v="1"/>
        <pc:sldMkLst>
          <pc:docMk/>
          <pc:sldMk cId="0" sldId="280"/>
        </pc:sldMkLst>
      </pc:sldChg>
      <pc:sldChg chg="modNotes">
        <pc:chgData name="Baskerville, Kristin (CDC/GHC/DGHP)" userId="e5846ad4-249e-4a35-baa4-77ba58151c68" providerId="ADAL" clId="{613EFEC5-BEAB-4681-8F18-22D7E4BC25F2}" dt="2025-11-21T18:58:51.476" v="1"/>
        <pc:sldMkLst>
          <pc:docMk/>
          <pc:sldMk cId="0" sldId="281"/>
        </pc:sldMkLst>
      </pc:sldChg>
      <pc:sldChg chg="modNotes modNotesTx">
        <pc:chgData name="Baskerville, Kristin (CDC/GHC/DGHP)" userId="e5846ad4-249e-4a35-baa4-77ba58151c68" providerId="ADAL" clId="{613EFEC5-BEAB-4681-8F18-22D7E4BC25F2}" dt="2025-11-21T19:01:00.109" v="8" actId="115"/>
        <pc:sldMkLst>
          <pc:docMk/>
          <pc:sldMk cId="0" sldId="282"/>
        </pc:sldMkLst>
      </pc:sldChg>
      <pc:sldChg chg="modNotes">
        <pc:chgData name="Baskerville, Kristin (CDC/GHC/DGHP)" userId="e5846ad4-249e-4a35-baa4-77ba58151c68" providerId="ADAL" clId="{613EFEC5-BEAB-4681-8F18-22D7E4BC25F2}" dt="2025-11-21T18:58:51.476" v="1"/>
        <pc:sldMkLst>
          <pc:docMk/>
          <pc:sldMk cId="0" sldId="283"/>
        </pc:sldMkLst>
      </pc:sldChg>
      <pc:sldChg chg="modNotes">
        <pc:chgData name="Baskerville, Kristin (CDC/GHC/DGHP)" userId="e5846ad4-249e-4a35-baa4-77ba58151c68" providerId="ADAL" clId="{613EFEC5-BEAB-4681-8F18-22D7E4BC25F2}" dt="2025-11-21T18:58:51.476" v="1"/>
        <pc:sldMkLst>
          <pc:docMk/>
          <pc:sldMk cId="0" sldId="284"/>
        </pc:sldMkLst>
      </pc:sldChg>
      <pc:sldChg chg="modNotes">
        <pc:chgData name="Baskerville, Kristin (CDC/GHC/DGHP)" userId="e5846ad4-249e-4a35-baa4-77ba58151c68" providerId="ADAL" clId="{613EFEC5-BEAB-4681-8F18-22D7E4BC25F2}" dt="2025-11-21T18:58:51.476" v="1"/>
        <pc:sldMkLst>
          <pc:docMk/>
          <pc:sldMk cId="0" sldId="285"/>
        </pc:sldMkLst>
      </pc:sldChg>
      <pc:sldMasterChg chg="modSldLayout">
        <pc:chgData name="Baskerville, Kristin (CDC/GHC/DGHP)" userId="e5846ad4-249e-4a35-baa4-77ba58151c68" providerId="ADAL" clId="{613EFEC5-BEAB-4681-8F18-22D7E4BC25F2}" dt="2025-11-20T03:36:55.761" v="0" actId="2711"/>
        <pc:sldMasterMkLst>
          <pc:docMk/>
          <pc:sldMasterMk cId="0" sldId="2147483732"/>
        </pc:sldMasterMkLst>
        <pc:sldLayoutChg chg="modSp mod">
          <pc:chgData name="Baskerville, Kristin (CDC/GHC/DGHP)" userId="e5846ad4-249e-4a35-baa4-77ba58151c68" providerId="ADAL" clId="{613EFEC5-BEAB-4681-8F18-22D7E4BC25F2}" dt="2025-11-20T03:36:55.761" v="0" actId="2711"/>
          <pc:sldLayoutMkLst>
            <pc:docMk/>
            <pc:sldMasterMk cId="0" sldId="2147483732"/>
            <pc:sldLayoutMk cId="0" sldId="2147483648"/>
          </pc:sldLayoutMkLst>
          <pc:spChg chg="mod">
            <ac:chgData name="Baskerville, Kristin (CDC/GHC/DGHP)" userId="e5846ad4-249e-4a35-baa4-77ba58151c68" providerId="ADAL" clId="{613EFEC5-BEAB-4681-8F18-22D7E4BC25F2}" dt="2025-11-20T03:36:55.761" v="0" actId="2711"/>
            <ac:spMkLst>
              <pc:docMk/>
              <pc:sldMasterMk cId="0" sldId="2147483732"/>
              <pc:sldLayoutMk cId="0" sldId="2147483648"/>
              <ac:spMk id="20" creationId="{00000000-0000-0000-0000-000000000000}"/>
            </ac:spMkLst>
          </pc:spChg>
        </pc:sldLayoutChg>
      </pc:sldMasterChg>
    </pc:docChg>
  </pc:docChgLst>
  <pc:docChgLst>
    <pc:chgData name="Baskerville, Kristin (CDC/GHC/DGHP)" userId="e5846ad4-249e-4a35-baa4-77ba58151c68" providerId="ADAL" clId="{69217A9A-1F59-46DB-A906-5CDB0C77CC0F}"/>
    <pc:docChg chg="modSld">
      <pc:chgData name="Baskerville, Kristin (CDC/GHC/DGHP)" userId="e5846ad4-249e-4a35-baa4-77ba58151c68" providerId="ADAL" clId="{69217A9A-1F59-46DB-A906-5CDB0C77CC0F}" dt="2025-06-23T02:14:05.837" v="13" actId="20577"/>
      <pc:docMkLst>
        <pc:docMk/>
      </pc:docMkLst>
      <pc:sldChg chg="modNotesTx">
        <pc:chgData name="Baskerville, Kristin (CDC/GHC/DGHP)" userId="e5846ad4-249e-4a35-baa4-77ba58151c68" providerId="ADAL" clId="{69217A9A-1F59-46DB-A906-5CDB0C77CC0F}" dt="2025-06-23T02:14:05.837" v="13" actId="20577"/>
        <pc:sldMkLst>
          <pc:docMk/>
          <pc:sldMk cId="0" sldId="282"/>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fr-FR" sz="2800" b="1" noProof="0" dirty="0">
              <a:solidFill>
                <a:schemeClr val="tx1"/>
              </a:solidFill>
              <a:latin typeface="+mn-lt"/>
            </a:rPr>
            <a:t>Détecter, diagnostique</a:t>
          </a:r>
        </a:p>
      </dgm:t>
    </dgm:pt>
    <dgm:pt modelId="{FB260FCA-968B-4532-B7C0-C7E4458DAA50}" type="parTrans" cxnId="{03E7EA8F-C6C9-4D96-85BC-5402EDBD62F6}">
      <dgm:prSet/>
      <dgm:spPr/>
      <dgm:t>
        <a:bodyPr/>
        <a:lstStyle/>
        <a:p>
          <a:endParaRPr lang="fr-FR" noProof="0" dirty="0"/>
        </a:p>
      </dgm:t>
    </dgm:pt>
    <dgm:pt modelId="{9EFDDFF1-2279-486B-9F12-EA5F590C8C00}" type="sibTrans" cxnId="{03E7EA8F-C6C9-4D96-85BC-5402EDBD62F6}">
      <dgm:prSet/>
      <dgm:spPr>
        <a:solidFill>
          <a:srgbClr val="00943B"/>
        </a:solidFill>
        <a:ln>
          <a:noFill/>
        </a:ln>
      </dgm:spPr>
      <dgm:t>
        <a:bodyPr/>
        <a:lstStyle/>
        <a:p>
          <a:endParaRPr lang="fr-FR" noProof="0" dirty="0"/>
        </a:p>
      </dgm:t>
    </dgm:pt>
    <dgm:pt modelId="{C93BFA43-C0F0-4D8C-8530-4A21A2D3204E}">
      <dgm:prSet phldrT="[Text]" custT="1"/>
      <dgm:spPr>
        <a:solidFill>
          <a:schemeClr val="bg1"/>
        </a:solidFill>
        <a:ln w="28575">
          <a:solidFill>
            <a:schemeClr val="tx1"/>
          </a:solidFill>
        </a:ln>
      </dgm:spPr>
      <dgm:t>
        <a:bodyPr/>
        <a:lstStyle/>
        <a:p>
          <a:r>
            <a:rPr lang="fr-FR" sz="2800" b="1" noProof="0" dirty="0">
              <a:solidFill>
                <a:schemeClr val="tx1"/>
              </a:solidFill>
              <a:latin typeface="+mn-lt"/>
            </a:rPr>
            <a:t>Collecter</a:t>
          </a:r>
        </a:p>
      </dgm:t>
    </dgm:pt>
    <dgm:pt modelId="{9765D9CD-EF3A-452D-9EA9-5487042B2018}" type="parTrans" cxnId="{7AE24D85-6EBC-4169-9E2B-3D31F5DD533C}">
      <dgm:prSet/>
      <dgm:spPr/>
      <dgm:t>
        <a:bodyPr/>
        <a:lstStyle/>
        <a:p>
          <a:endParaRPr lang="fr-FR" noProof="0" dirty="0"/>
        </a:p>
      </dgm:t>
    </dgm:pt>
    <dgm:pt modelId="{14C6ACC0-9A20-4A31-9323-11A5312A8790}" type="sibTrans" cxnId="{7AE24D85-6EBC-4169-9E2B-3D31F5DD533C}">
      <dgm:prSet/>
      <dgm:spPr/>
      <dgm:t>
        <a:bodyPr/>
        <a:lstStyle/>
        <a:p>
          <a:endParaRPr lang="fr-FR" noProof="0" dirty="0"/>
        </a:p>
      </dgm:t>
    </dgm:pt>
    <dgm:pt modelId="{FA237A2E-C526-4388-8C57-CACFFBE14482}">
      <dgm:prSet phldrT="[Text]" custT="1"/>
      <dgm:spPr>
        <a:solidFill>
          <a:schemeClr val="bg1"/>
        </a:solidFill>
        <a:ln w="28575">
          <a:solidFill>
            <a:schemeClr val="tx1"/>
          </a:solidFill>
        </a:ln>
      </dgm:spPr>
      <dgm:t>
        <a:bodyPr/>
        <a:lstStyle/>
        <a:p>
          <a:r>
            <a:rPr lang="fr-FR" sz="2800" b="1" noProof="0" dirty="0">
              <a:solidFill>
                <a:schemeClr val="tx1"/>
              </a:solidFill>
              <a:latin typeface="+mn-lt"/>
            </a:rPr>
            <a:t>Compiler, analyser</a:t>
          </a:r>
        </a:p>
      </dgm:t>
    </dgm:pt>
    <dgm:pt modelId="{BE914DF7-8329-4ABF-A71E-F5D40D6578C3}" type="parTrans" cxnId="{BC2F50EA-991E-4C55-A67A-F74585DC2A48}">
      <dgm:prSet/>
      <dgm:spPr/>
      <dgm:t>
        <a:bodyPr/>
        <a:lstStyle/>
        <a:p>
          <a:endParaRPr lang="fr-FR" noProof="0" dirty="0"/>
        </a:p>
      </dgm:t>
    </dgm:pt>
    <dgm:pt modelId="{CF168877-46ED-4EF8-A595-769BD9638DF0}" type="sibTrans" cxnId="{BC2F50EA-991E-4C55-A67A-F74585DC2A48}">
      <dgm:prSet/>
      <dgm:spPr/>
      <dgm:t>
        <a:bodyPr/>
        <a:lstStyle/>
        <a:p>
          <a:endParaRPr lang="fr-FR" noProof="0" dirty="0"/>
        </a:p>
      </dgm:t>
    </dgm:pt>
    <dgm:pt modelId="{E92DDBA3-7A28-46DA-913C-765734FDD153}">
      <dgm:prSet phldrT="[Text]" custT="1"/>
      <dgm:spPr>
        <a:solidFill>
          <a:schemeClr val="bg1"/>
        </a:solidFill>
        <a:ln w="28575">
          <a:solidFill>
            <a:schemeClr val="tx1"/>
          </a:solidFill>
        </a:ln>
      </dgm:spPr>
      <dgm:t>
        <a:bodyPr/>
        <a:lstStyle/>
        <a:p>
          <a:r>
            <a:rPr lang="fr-FR" sz="2800" b="1" noProof="0" dirty="0">
              <a:solidFill>
                <a:schemeClr val="tx1"/>
              </a:solidFill>
              <a:latin typeface="+mn-lt"/>
            </a:rPr>
            <a:t>Interpréter</a:t>
          </a:r>
        </a:p>
      </dgm:t>
    </dgm:pt>
    <dgm:pt modelId="{2B45E9E5-D7FF-4F92-8BFA-4D32B0F2927B}" type="parTrans" cxnId="{C950ED09-DF7C-4709-9E02-15921BEDBFF3}">
      <dgm:prSet/>
      <dgm:spPr/>
      <dgm:t>
        <a:bodyPr/>
        <a:lstStyle/>
        <a:p>
          <a:endParaRPr lang="fr-FR" noProof="0" dirty="0"/>
        </a:p>
      </dgm:t>
    </dgm:pt>
    <dgm:pt modelId="{6068EEB7-7E6E-427F-9467-3C9735AE205D}" type="sibTrans" cxnId="{C950ED09-DF7C-4709-9E02-15921BEDBFF3}">
      <dgm:prSet/>
      <dgm:spPr/>
      <dgm:t>
        <a:bodyPr/>
        <a:lstStyle/>
        <a:p>
          <a:endParaRPr lang="fr-FR" noProof="0" dirty="0"/>
        </a:p>
      </dgm:t>
    </dgm:pt>
    <dgm:pt modelId="{C7EE9216-F411-4BAB-897B-D2E3D4AA3C70}">
      <dgm:prSet phldrT="[Text]" custT="1"/>
      <dgm:spPr>
        <a:solidFill>
          <a:schemeClr val="bg1"/>
        </a:solidFill>
        <a:ln w="28575">
          <a:solidFill>
            <a:schemeClr val="tx1"/>
          </a:solidFill>
        </a:ln>
      </dgm:spPr>
      <dgm:t>
        <a:bodyPr/>
        <a:lstStyle/>
        <a:p>
          <a:r>
            <a:rPr lang="fr-FR" sz="2800" b="1" noProof="0" dirty="0">
              <a:solidFill>
                <a:schemeClr val="tx1"/>
              </a:solidFill>
              <a:latin typeface="+mn-lt"/>
            </a:rPr>
            <a:t>Agir</a:t>
          </a:r>
        </a:p>
      </dgm:t>
    </dgm:pt>
    <dgm:pt modelId="{FA231D2B-1989-4D30-A8FE-ABEC0F278957}" type="parTrans" cxnId="{963EB135-48FB-451D-BE53-FAEEEF4F717B}">
      <dgm:prSet/>
      <dgm:spPr/>
      <dgm:t>
        <a:bodyPr/>
        <a:lstStyle/>
        <a:p>
          <a:endParaRPr lang="fr-FR" noProof="0" dirty="0"/>
        </a:p>
      </dgm:t>
    </dgm:pt>
    <dgm:pt modelId="{BE80A37D-3C75-4FC8-9768-AAD4ADC8664A}" type="sibTrans" cxnId="{963EB135-48FB-451D-BE53-FAEEEF4F717B}">
      <dgm:prSet/>
      <dgm:spPr/>
      <dgm:t>
        <a:bodyPr/>
        <a:lstStyle/>
        <a:p>
          <a:endParaRPr lang="fr-FR" noProof="0" dirty="0"/>
        </a:p>
      </dgm:t>
    </dgm:pt>
    <dgm:pt modelId="{26DB14CD-EFE5-45C5-BA9B-0741D9AB0491}">
      <dgm:prSet phldrT="[Text]" custT="1"/>
      <dgm:spPr>
        <a:solidFill>
          <a:schemeClr val="bg1"/>
        </a:solidFill>
        <a:ln w="28575">
          <a:solidFill>
            <a:schemeClr val="tx1"/>
          </a:solidFill>
        </a:ln>
      </dgm:spPr>
      <dgm:t>
        <a:bodyPr/>
        <a:lstStyle/>
        <a:p>
          <a:r>
            <a:rPr lang="fr-FR" sz="2800" b="1" noProof="0" dirty="0">
              <a:solidFill>
                <a:schemeClr val="tx1"/>
              </a:solidFill>
              <a:latin typeface="+mn-lt"/>
            </a:rPr>
            <a:t>Communiquer</a:t>
          </a:r>
        </a:p>
      </dgm:t>
    </dgm:pt>
    <dgm:pt modelId="{12DAC2CD-BDDF-46C6-B789-4ADD0ABFB623}" type="parTrans" cxnId="{CAE0F8CE-9B0D-443D-A2DE-F50A01F0FBEC}">
      <dgm:prSet/>
      <dgm:spPr/>
      <dgm:t>
        <a:bodyPr/>
        <a:lstStyle/>
        <a:p>
          <a:endParaRPr lang="fr-FR" noProof="0" dirty="0"/>
        </a:p>
      </dgm:t>
    </dgm:pt>
    <dgm:pt modelId="{D2B9AB04-9D0E-4FE8-BD3C-D4052D46AA6F}" type="sibTrans" cxnId="{CAE0F8CE-9B0D-443D-A2DE-F50A01F0FBEC}">
      <dgm:prSet/>
      <dgm:spPr/>
      <dgm:t>
        <a:bodyPr/>
        <a:lstStyle/>
        <a:p>
          <a:endParaRPr lang="fr-FR" noProof="0" dirty="0"/>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07898"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46410" y="1619"/>
          <a:ext cx="2590402"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Détecter, diagnostique</a:t>
          </a:r>
        </a:p>
      </dsp:txBody>
      <dsp:txXfrm>
        <a:off x="3792446" y="47655"/>
        <a:ext cx="2498330" cy="850976"/>
      </dsp:txXfrm>
    </dsp:sp>
    <dsp:sp modelId="{1695DC22-9A36-4B48-AEFF-7E4FDFC1713F}">
      <dsp:nvSpPr>
        <dsp:cNvPr id="0" name=""/>
        <dsp:cNvSpPr/>
      </dsp:nvSpPr>
      <dsp:spPr>
        <a:xfrm>
          <a:off x="6968160" y="928908"/>
          <a:ext cx="1886096"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Collecter</a:t>
          </a:r>
        </a:p>
      </dsp:txBody>
      <dsp:txXfrm>
        <a:off x="7014196" y="974944"/>
        <a:ext cx="1794024" cy="850976"/>
      </dsp:txXfrm>
    </dsp:sp>
    <dsp:sp modelId="{07166AA7-B419-46BE-8707-58768C01B0F0}">
      <dsp:nvSpPr>
        <dsp:cNvPr id="0" name=""/>
        <dsp:cNvSpPr/>
      </dsp:nvSpPr>
      <dsp:spPr>
        <a:xfrm>
          <a:off x="6841342" y="2986004"/>
          <a:ext cx="2018236"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Compiler, analyser</a:t>
          </a:r>
        </a:p>
      </dsp:txBody>
      <dsp:txXfrm>
        <a:off x="6887378" y="3032040"/>
        <a:ext cx="1926164" cy="850976"/>
      </dsp:txXfrm>
    </dsp:sp>
    <dsp:sp modelId="{03ED3239-7976-43C1-9470-0A426C83A8ED}">
      <dsp:nvSpPr>
        <dsp:cNvPr id="0" name=""/>
        <dsp:cNvSpPr/>
      </dsp:nvSpPr>
      <dsp:spPr>
        <a:xfrm>
          <a:off x="4042386" y="3986440"/>
          <a:ext cx="2131515"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Interpréter</a:t>
          </a:r>
        </a:p>
      </dsp:txBody>
      <dsp:txXfrm>
        <a:off x="4088422" y="4032476"/>
        <a:ext cx="2039443" cy="850976"/>
      </dsp:txXfrm>
    </dsp:sp>
    <dsp:sp modelId="{CB7BE2BC-AC16-42C7-9D95-B7BD321D88D7}">
      <dsp:nvSpPr>
        <dsp:cNvPr id="0" name=""/>
        <dsp:cNvSpPr/>
      </dsp:nvSpPr>
      <dsp:spPr>
        <a:xfrm>
          <a:off x="700521" y="3028598"/>
          <a:ext cx="2725107"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Communiquer</a:t>
          </a:r>
        </a:p>
      </dsp:txBody>
      <dsp:txXfrm>
        <a:off x="746557" y="3074634"/>
        <a:ext cx="2633035" cy="850976"/>
      </dsp:txXfrm>
    </dsp:sp>
    <dsp:sp modelId="{74BED3F0-1F3F-4B93-9710-4F13C5417E70}">
      <dsp:nvSpPr>
        <dsp:cNvPr id="0" name=""/>
        <dsp:cNvSpPr/>
      </dsp:nvSpPr>
      <dsp:spPr>
        <a:xfrm>
          <a:off x="638161" y="928910"/>
          <a:ext cx="2219558"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Agir</a:t>
          </a:r>
        </a:p>
      </dsp:txBody>
      <dsp:txXfrm>
        <a:off x="68419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583" cy="480388"/>
          </a:xfrm>
          <a:prstGeom prst="rect">
            <a:avLst/>
          </a:prstGeom>
          <a:noFill/>
          <a:ln>
            <a:noFill/>
          </a:ln>
        </p:spPr>
        <p:txBody>
          <a:bodyPr spcFirstLastPara="1" wrap="square" lIns="96624" tIns="48312" rIns="96624" bIns="48312" anchor="t"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2962" y="0"/>
            <a:ext cx="3170583" cy="480388"/>
          </a:xfrm>
          <a:prstGeom prst="rect">
            <a:avLst/>
          </a:prstGeom>
          <a:noFill/>
          <a:ln>
            <a:noFill/>
          </a:ln>
        </p:spPr>
        <p:txBody>
          <a:bodyPr spcFirstLastPara="1" wrap="square" lIns="96624" tIns="48312" rIns="96624" bIns="48312" anchor="t" anchorCtr="0">
            <a:noAutofit/>
          </a:bodyPr>
          <a:lstStyle>
            <a:lvl1pPr marR="0" lvl="0" algn="r" rtl="0">
              <a:lnSpc>
                <a:spcPct val="100000"/>
              </a:lnSpc>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173"/>
            <a:ext cx="3170583" cy="480388"/>
          </a:xfrm>
          <a:prstGeom prst="rect">
            <a:avLst/>
          </a:prstGeom>
          <a:noFill/>
          <a:ln>
            <a:noFill/>
          </a:ln>
        </p:spPr>
        <p:txBody>
          <a:bodyPr spcFirstLastPara="1" wrap="square" lIns="96624" tIns="48312" rIns="96624" bIns="48312" anchor="b"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sz="1200" smtClean="0">
                <a:solidFill>
                  <a:schemeClr val="dk1"/>
                </a:solidFill>
              </a:rPr>
              <a:pPr algn="r"/>
              <a:t>‹#›</a:t>
            </a:fld>
            <a:endParaRPr lang="fr-FR" sz="1200">
              <a:solidFill>
                <a:schemeClr val="dk1"/>
              </a:solidFil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cdc.gov/meningitis/lab-manual/chpt02-epi.pdf"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climate.nasa.gov/news/1054/climate-conditions-help-forecast-meningitis-outbreaks/"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3"/>
        <p:cNvGrpSpPr/>
        <p:nvPr/>
      </p:nvGrpSpPr>
      <p:grpSpPr>
        <a:xfrm>
          <a:off x="0" y="0"/>
          <a:ext cx="0" cy="0"/>
          <a:chOff x="0" y="0"/>
          <a:chExt cx="0" cy="0"/>
        </a:xfrm>
      </p:grpSpPr>
      <p:sp>
        <p:nvSpPr>
          <p:cNvPr id="634" name="Google Shape;634;p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35" name="Google Shape;635;p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p>
          <a:p>
            <a:pPr marL="0" indent="0">
              <a:spcBef>
                <a:spcPts val="0"/>
              </a:spcBef>
            </a:pPr>
            <a:endParaRPr lang="fr-FR" b="1" dirty="0"/>
          </a:p>
          <a:p>
            <a:pPr marL="177845" indent="-177845" defTabSz="948507">
              <a:spcBef>
                <a:spcPts val="0"/>
              </a:spcBef>
              <a:buFont typeface="Wingdings" panose="05000000000000000000" pitchFamily="2" charset="2"/>
              <a:buChar char="v"/>
              <a:defRPr/>
            </a:pPr>
            <a:r>
              <a:rPr lang="fr-FR" i="1" dirty="0">
                <a:latin typeface="+mn-lt"/>
                <a:ea typeface="Aptos" panose="020B0004020202020204" pitchFamily="34" charset="0"/>
              </a:rPr>
              <a:t>N'hésitez pas à modifier cette présentation pour l'adapter à votre contexte local.  Si des modifications sont apportées, veuillez l'indiquer : </a:t>
            </a:r>
            <a:r>
              <a:rPr lang="fr-FR" b="1" i="1" dirty="0">
                <a:latin typeface="+mn-lt"/>
                <a:ea typeface="Aptos" panose="020B0004020202020204" pitchFamily="34" charset="0"/>
              </a:rPr>
              <a:t>« Cette présentation a été partiellement modifiée par rapport à la version originale du CDC » </a:t>
            </a:r>
            <a:r>
              <a:rPr lang="fr-FR" i="1" dirty="0">
                <a:latin typeface="+mn-lt"/>
                <a:ea typeface="Aptos" panose="020B0004020202020204" pitchFamily="34" charset="0"/>
              </a:rPr>
              <a:t>sur cette diapositive.</a:t>
            </a:r>
            <a:endParaRPr lang="fr-FR" i="1" dirty="0">
              <a:latin typeface="+mn-lt"/>
            </a:endParaRPr>
          </a:p>
          <a:p>
            <a:pPr marL="0" indent="0">
              <a:spcBef>
                <a:spcPts val="0"/>
              </a:spcBef>
            </a:pPr>
            <a:endParaRPr lang="fr-FR" noProof="0" dirty="0"/>
          </a:p>
          <a:p>
            <a:pPr marL="0" indent="0">
              <a:spcBef>
                <a:spcPts val="1867"/>
              </a:spcBef>
            </a:pPr>
            <a:endParaRPr lang="fr-FR" b="1" dirty="0"/>
          </a:p>
          <a:p>
            <a:pPr marL="177845" indent="-177845">
              <a:lnSpc>
                <a:spcPct val="115000"/>
              </a:lnSpc>
              <a:spcBef>
                <a:spcPts val="1867"/>
              </a:spcBef>
              <a:buClr>
                <a:schemeClr val="dk1"/>
              </a:buClr>
              <a:buSzPts val="1200"/>
              <a:buFont typeface="Noto Sans Symbols"/>
              <a:buChar char="▪"/>
            </a:pPr>
            <a:r>
              <a:rPr lang="fr-FR" b="1" u="sng" dirty="0"/>
              <a:t>Dites</a:t>
            </a:r>
            <a:r>
              <a:rPr lang="fr-FR" b="1" dirty="0"/>
              <a:t> : </a:t>
            </a:r>
            <a:r>
              <a:rPr lang="fr-FR" dirty="0"/>
              <a:t>Cette leçon se concentre sur l'</a:t>
            </a:r>
            <a:r>
              <a:rPr lang="fr-FR" noProof="0" dirty="0"/>
              <a:t>investigation des cas</a:t>
            </a:r>
            <a:r>
              <a:rPr lang="fr-FR" dirty="0"/>
              <a:t>  !</a:t>
            </a:r>
            <a:endParaRPr lang="fr-FR" noProof="0" dirty="0"/>
          </a:p>
          <a:p>
            <a:pPr marL="0" indent="0">
              <a:spcBef>
                <a:spcPts val="996"/>
              </a:spcBef>
            </a:pPr>
            <a:endParaRPr dirty="0">
              <a:latin typeface="Arial"/>
              <a:ea typeface="Arial"/>
              <a:cs typeface="Arial"/>
              <a:sym typeface="Arial"/>
            </a:endParaRPr>
          </a:p>
        </p:txBody>
      </p:sp>
      <p:sp>
        <p:nvSpPr>
          <p:cNvPr id="636" name="Google Shape;636;p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sz="1200">
                <a:solidFill>
                  <a:schemeClr val="dk1"/>
                </a:solidFill>
              </a:rPr>
              <a:pPr algn="r"/>
              <a:t>1</a:t>
            </a:fld>
            <a:endParaRPr sz="1200">
              <a:solidFill>
                <a:schemeClr val="dk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7"/>
        <p:cNvGrpSpPr/>
        <p:nvPr/>
      </p:nvGrpSpPr>
      <p:grpSpPr>
        <a:xfrm>
          <a:off x="0" y="0"/>
          <a:ext cx="0" cy="0"/>
          <a:chOff x="0" y="0"/>
          <a:chExt cx="0" cy="0"/>
        </a:xfrm>
      </p:grpSpPr>
      <p:sp>
        <p:nvSpPr>
          <p:cNvPr id="708" name="Google Shape;708;p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09" name="Google Shape;709;p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noProof="0" dirty="0">
                <a:latin typeface="Arial"/>
                <a:ea typeface="Arial"/>
                <a:cs typeface="Arial"/>
                <a:sym typeface="Arial"/>
              </a:rPr>
              <a:t>Notes de l'instructeur :</a:t>
            </a:r>
            <a:endParaRPr lang="fr-FR" noProof="0" dirty="0"/>
          </a:p>
          <a:p>
            <a:pPr marL="0" indent="0">
              <a:spcBef>
                <a:spcPts val="373"/>
              </a:spcBef>
            </a:pPr>
            <a:endParaRPr lang="fr-FR" noProof="0" dirty="0">
              <a:latin typeface="Arial"/>
              <a:ea typeface="Arial"/>
              <a:cs typeface="Arial"/>
              <a:sym typeface="Arial"/>
            </a:endParaRPr>
          </a:p>
          <a:p>
            <a:pPr marL="177845" indent="-177845">
              <a:spcBef>
                <a:spcPts val="373"/>
              </a:spcBef>
              <a:buClr>
                <a:schemeClr val="dk1"/>
              </a:buClr>
              <a:buSzPts val="1200"/>
              <a:buFont typeface="Noto Sans Symbols"/>
              <a:buChar char="▪"/>
            </a:pPr>
            <a:r>
              <a:rPr lang="fr-FR" b="1" u="sng" dirty="0"/>
              <a:t>Réponse</a:t>
            </a:r>
            <a:r>
              <a:rPr lang="fr-FR" dirty="0"/>
              <a:t> : L'enquête sur les cas de maladie est l'une des mesures les plus importantes à prendre au niveau du district en réponse aux données du système de surveillance et de réponse aux maladies de routine. </a:t>
            </a:r>
            <a:r>
              <a:rPr lang="fr-FR" noProof="0" dirty="0">
                <a:latin typeface="Arial"/>
                <a:ea typeface="Arial"/>
                <a:cs typeface="Arial"/>
                <a:sym typeface="Arial"/>
              </a:rPr>
              <a:t>Les enquêtes sur les cas sont menées pour mieux planifier des activités de prévention et de contrôle efficaces. En outre, l'enquête sur un cas constitue généralement la première étape de l'investigation d'une éventuelle épidémie.  L'enquête sur un cas de maladie transmissible permet de déterminer les mesures de contrôle nécessaires pour empêcher la propagation de la maladie dans la communauté.</a:t>
            </a:r>
            <a:endParaRPr lang="fr-FR" noProof="0" dirty="0"/>
          </a:p>
          <a:p>
            <a:pPr marL="0" indent="0">
              <a:spcBef>
                <a:spcPts val="373"/>
              </a:spcBef>
              <a:buClr>
                <a:schemeClr val="dk1"/>
              </a:buClr>
              <a:buSzPts val="1200"/>
            </a:pPr>
            <a:endParaRPr lang="fr-FR" noProof="0" dirty="0">
              <a:latin typeface="Arial"/>
              <a:ea typeface="Arial"/>
              <a:cs typeface="Arial"/>
              <a:sym typeface="Arial"/>
            </a:endParaRPr>
          </a:p>
          <a:p>
            <a:pPr marL="177845" indent="-177845">
              <a:spcBef>
                <a:spcPts val="373"/>
              </a:spcBef>
              <a:buClr>
                <a:schemeClr val="dk1"/>
              </a:buClr>
              <a:buSzPts val="1200"/>
              <a:buFont typeface="Noto Sans Symbols"/>
              <a:buChar char="▪"/>
            </a:pPr>
            <a:r>
              <a:rPr lang="fr-FR" b="1" u="sng" dirty="0"/>
              <a:t>Dites</a:t>
            </a:r>
            <a:r>
              <a:rPr lang="fr-FR" b="1" dirty="0"/>
              <a:t> : </a:t>
            </a:r>
            <a:r>
              <a:rPr lang="fr-FR" noProof="0" dirty="0">
                <a:latin typeface="Arial"/>
                <a:ea typeface="Arial"/>
                <a:cs typeface="Arial"/>
                <a:sym typeface="Arial"/>
              </a:rPr>
              <a:t>L'enquête</a:t>
            </a:r>
            <a:r>
              <a:rPr lang="fr-FR" noProof="0" dirty="0"/>
              <a:t>/investigation</a:t>
            </a:r>
            <a:r>
              <a:rPr lang="fr-FR" noProof="0" dirty="0">
                <a:latin typeface="Arial"/>
                <a:ea typeface="Arial"/>
                <a:cs typeface="Arial"/>
                <a:sym typeface="Arial"/>
              </a:rPr>
              <a:t> sur les cas permettra également au bureau de santé du district de </a:t>
            </a:r>
            <a:r>
              <a:rPr lang="fr-FR" b="1" noProof="0" dirty="0">
                <a:latin typeface="Arial"/>
                <a:ea typeface="Arial"/>
                <a:cs typeface="Arial"/>
                <a:sym typeface="Arial"/>
              </a:rPr>
              <a:t>confirmer les cas signalés par le biais du système de surveillance de la maladie </a:t>
            </a:r>
            <a:r>
              <a:rPr lang="fr-FR" noProof="0" dirty="0">
                <a:latin typeface="Arial"/>
                <a:ea typeface="Arial"/>
                <a:cs typeface="Arial"/>
                <a:sym typeface="Arial"/>
              </a:rPr>
              <a:t>- les </a:t>
            </a:r>
            <a:r>
              <a:rPr lang="fr-FR" noProof="0" dirty="0"/>
              <a:t>investigateurs</a:t>
            </a:r>
            <a:r>
              <a:rPr lang="fr-FR" noProof="0" dirty="0">
                <a:latin typeface="Arial"/>
                <a:ea typeface="Arial"/>
                <a:cs typeface="Arial"/>
                <a:sym typeface="Arial"/>
              </a:rPr>
              <a:t> sur les épidémies peuvent prélever des échantillons supplémentaires ou spéciaux pour des tests de diagnostic en laboratoire. </a:t>
            </a:r>
            <a:r>
              <a:rPr lang="fr-FR" b="1" noProof="0" dirty="0">
                <a:latin typeface="Arial"/>
                <a:ea typeface="Arial"/>
                <a:cs typeface="Arial"/>
                <a:sym typeface="Arial"/>
              </a:rPr>
              <a:t>&lt;CLIQUER&gt; Identifier les facteurs de risque ou la source ou le mode de transmission </a:t>
            </a:r>
            <a:r>
              <a:rPr lang="fr-FR" noProof="0" dirty="0">
                <a:latin typeface="Arial"/>
                <a:ea typeface="Arial"/>
                <a:cs typeface="Arial"/>
                <a:sym typeface="Arial"/>
              </a:rPr>
              <a:t>- Les informations provenant des rapports de cas individuels peuvent être combinées au niveau local, du district ou national afin de déterminer les facteurs de risque. </a:t>
            </a:r>
            <a:r>
              <a:rPr lang="fr-FR" i="1" noProof="0" dirty="0">
                <a:latin typeface="Arial"/>
                <a:ea typeface="Arial"/>
                <a:cs typeface="Arial"/>
                <a:sym typeface="Arial"/>
              </a:rPr>
              <a:t>Exemples : Le patient a-t-il voyagé avant l'apparition de la maladie ou l'infection a-t-elle été contractée localement ? </a:t>
            </a:r>
            <a:r>
              <a:rPr lang="fr-FR" noProof="0" dirty="0">
                <a:latin typeface="Arial"/>
                <a:ea typeface="Arial"/>
                <a:cs typeface="Arial"/>
                <a:sym typeface="Arial"/>
              </a:rPr>
              <a:t>Comment le patient a-t-il été infecté ? Qui d'autre pourrait être exposé à un risque provenant de la même source ? </a:t>
            </a:r>
            <a:r>
              <a:rPr lang="fr-FR" b="1" noProof="0" dirty="0">
                <a:latin typeface="Arial"/>
                <a:ea typeface="Arial"/>
                <a:cs typeface="Arial"/>
                <a:sym typeface="Arial"/>
              </a:rPr>
              <a:t>&lt;CLIQUER&gt;</a:t>
            </a:r>
            <a:endParaRPr lang="fr-FR" noProof="0" dirty="0"/>
          </a:p>
          <a:p>
            <a:pPr marL="177845" indent="-98803">
              <a:spcBef>
                <a:spcPts val="373"/>
              </a:spcBef>
              <a:buClr>
                <a:schemeClr val="dk1"/>
              </a:buClr>
              <a:buSzPts val="1200"/>
            </a:pPr>
            <a:endParaRPr lang="fr-FR" b="1" noProof="0" dirty="0">
              <a:latin typeface="Arial"/>
              <a:ea typeface="Arial"/>
              <a:cs typeface="Arial"/>
              <a:sym typeface="Arial"/>
            </a:endParaRPr>
          </a:p>
          <a:p>
            <a:pPr marL="177845" indent="-177845">
              <a:spcBef>
                <a:spcPts val="373"/>
              </a:spcBef>
              <a:buClr>
                <a:schemeClr val="dk1"/>
              </a:buClr>
              <a:buSzPts val="1200"/>
              <a:buFont typeface="Noto Sans Symbols"/>
              <a:buChar char="▪"/>
            </a:pPr>
            <a:r>
              <a:rPr lang="fr-FR" b="1" u="sng" dirty="0"/>
              <a:t>Dites</a:t>
            </a:r>
            <a:r>
              <a:rPr lang="fr-FR" dirty="0"/>
              <a:t> : pour </a:t>
            </a:r>
            <a:r>
              <a:rPr lang="fr-FR" b="1" dirty="0"/>
              <a:t>déterminer la nécessité d'un isolement</a:t>
            </a:r>
            <a:r>
              <a:rPr lang="fr-FR" dirty="0"/>
              <a:t>, on peut par exemple demander : « Quels sont les contacts potentiellement infectés de ce patient ? » « À qui le patient a-t-il pu transmettre l'infection ? » Les exemples permettant de </a:t>
            </a:r>
            <a:r>
              <a:rPr lang="fr-FR" b="1" dirty="0"/>
              <a:t>déterminer la nécessité d'une prophylaxie </a:t>
            </a:r>
            <a:r>
              <a:rPr lang="fr-FR" dirty="0"/>
              <a:t>comprennent la prévention (</a:t>
            </a:r>
            <a:r>
              <a:rPr lang="fr-FR" i="1" dirty="0"/>
              <a:t>par exemple, la vaccination</a:t>
            </a:r>
            <a:r>
              <a:rPr lang="fr-FR" dirty="0"/>
              <a:t>), le traitement ou la prophylaxie.</a:t>
            </a:r>
            <a:endParaRPr lang="fr-FR" b="0" noProof="0" dirty="0">
              <a:latin typeface="Arial"/>
              <a:ea typeface="Arial"/>
              <a:cs typeface="Arial"/>
              <a:sym typeface="Arial"/>
            </a:endParaRPr>
          </a:p>
          <a:p>
            <a:pPr marL="0" indent="0">
              <a:spcBef>
                <a:spcPts val="373"/>
              </a:spcBef>
              <a:buClr>
                <a:schemeClr val="dk1"/>
              </a:buClr>
              <a:buSzPts val="1200"/>
            </a:pPr>
            <a:endParaRPr b="1" dirty="0">
              <a:latin typeface="Arial"/>
              <a:ea typeface="Arial"/>
              <a:cs typeface="Arial"/>
              <a:sym typeface="Arial"/>
            </a:endParaRPr>
          </a:p>
          <a:p>
            <a:pPr marL="0" indent="0">
              <a:spcBef>
                <a:spcPts val="373"/>
              </a:spcBef>
              <a:buClr>
                <a:schemeClr val="dk1"/>
              </a:buClr>
              <a:buSzPts val="1200"/>
            </a:pPr>
            <a:endParaRPr dirty="0">
              <a:latin typeface="Arial"/>
              <a:ea typeface="Arial"/>
              <a:cs typeface="Arial"/>
              <a:sym typeface="Arial"/>
            </a:endParaRPr>
          </a:p>
          <a:p>
            <a:pPr marL="0" indent="0">
              <a:spcBef>
                <a:spcPts val="373"/>
              </a:spcBef>
              <a:buClr>
                <a:schemeClr val="dk1"/>
              </a:buClr>
              <a:buSzPts val="1200"/>
            </a:pPr>
            <a:endParaRPr dirty="0">
              <a:latin typeface="Arial"/>
              <a:ea typeface="Arial"/>
              <a:cs typeface="Arial"/>
              <a:sym typeface="Arial"/>
            </a:endParaRPr>
          </a:p>
          <a:p>
            <a:pPr marL="0" indent="0">
              <a:spcBef>
                <a:spcPts val="373"/>
              </a:spcBef>
            </a:pPr>
            <a:endParaRPr dirty="0">
              <a:latin typeface="Arial"/>
              <a:ea typeface="Arial"/>
              <a:cs typeface="Arial"/>
              <a:sym typeface="Arial"/>
            </a:endParaRPr>
          </a:p>
          <a:p>
            <a:pPr marL="0" indent="0">
              <a:spcBef>
                <a:spcPts val="373"/>
              </a:spcBef>
            </a:pPr>
            <a:endParaRPr dirty="0"/>
          </a:p>
        </p:txBody>
      </p:sp>
      <p:sp>
        <p:nvSpPr>
          <p:cNvPr id="710" name="Google Shape;710;p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p10: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31" name="Google Shape;731;p10: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latin typeface="Arial"/>
                <a:ea typeface="Arial"/>
                <a:cs typeface="Arial"/>
                <a:sym typeface="Arial"/>
              </a:rPr>
              <a:t>Notes de l'instructeur :</a:t>
            </a:r>
            <a:endParaRPr dirty="0"/>
          </a:p>
          <a:p>
            <a:pPr marL="0" indent="0">
              <a:spcBef>
                <a:spcPts val="373"/>
              </a:spcBef>
            </a:pPr>
            <a:endParaRPr b="1" dirty="0">
              <a:latin typeface="Arial"/>
              <a:ea typeface="Arial"/>
              <a:cs typeface="Arial"/>
              <a:sym typeface="Arial"/>
            </a:endParaRPr>
          </a:p>
          <a:p>
            <a:pPr marL="177845" indent="-177845">
              <a:spcBef>
                <a:spcPts val="373"/>
              </a:spcBef>
              <a:buClr>
                <a:schemeClr val="dk1"/>
              </a:buClr>
              <a:buSzPts val="1200"/>
              <a:buFont typeface="Noto Sans Symbols"/>
              <a:buChar char="▪"/>
            </a:pPr>
            <a:r>
              <a:rPr lang="fr-FR" b="1" u="sng" dirty="0"/>
              <a:t>Lisez</a:t>
            </a:r>
            <a:r>
              <a:rPr lang="fr-FR" dirty="0"/>
              <a:t> </a:t>
            </a:r>
            <a:r>
              <a:rPr lang="fr-FR" dirty="0">
                <a:latin typeface="Arial"/>
                <a:ea typeface="Arial"/>
                <a:cs typeface="Arial"/>
                <a:sym typeface="Arial"/>
              </a:rPr>
              <a:t>la question. </a:t>
            </a:r>
            <a:r>
              <a:rPr lang="fr-FR" b="1" dirty="0">
                <a:latin typeface="Arial"/>
                <a:ea typeface="Arial"/>
                <a:cs typeface="Arial"/>
                <a:sym typeface="Arial"/>
              </a:rPr>
              <a:t>&lt;CLIQUER&gt; </a:t>
            </a:r>
            <a:r>
              <a:rPr lang="fr-FR" dirty="0">
                <a:latin typeface="Arial"/>
                <a:ea typeface="Arial"/>
                <a:cs typeface="Arial"/>
                <a:sym typeface="Arial"/>
              </a:rPr>
              <a:t>pour passer à la diapositive de réponse.</a:t>
            </a:r>
          </a:p>
          <a:p>
            <a:pPr marL="0" indent="0">
              <a:spcBef>
                <a:spcPts val="373"/>
              </a:spcBef>
              <a:buClr>
                <a:schemeClr val="dk1"/>
              </a:buClr>
              <a:buSzPts val="1200"/>
            </a:pPr>
            <a:endParaRPr lang="fr-FR" dirty="0">
              <a:latin typeface="Arial"/>
              <a:ea typeface="Arial"/>
              <a:cs typeface="Arial"/>
              <a:sym typeface="Arial"/>
            </a:endParaRPr>
          </a:p>
          <a:p>
            <a:pPr marL="177845" indent="-177845">
              <a:spcBef>
                <a:spcPts val="373"/>
              </a:spcBef>
              <a:buClr>
                <a:schemeClr val="dk1"/>
              </a:buClr>
              <a:buSzPts val="1200"/>
              <a:buFont typeface="Noto Sans Symbols"/>
              <a:buChar char="▪"/>
            </a:pPr>
            <a:r>
              <a:rPr lang="fr-FR" b="1" u="sng" dirty="0">
                <a:latin typeface="Arial"/>
                <a:cs typeface="Arial"/>
                <a:sym typeface="Arial"/>
              </a:rPr>
              <a:t>Sollicitez</a:t>
            </a:r>
            <a:r>
              <a:rPr lang="fr-FR" dirty="0">
                <a:latin typeface="Arial"/>
                <a:cs typeface="Arial"/>
                <a:sym typeface="Arial"/>
              </a:rPr>
              <a:t> quelques réponses.</a:t>
            </a:r>
          </a:p>
          <a:p>
            <a:pPr marL="0" indent="0">
              <a:spcBef>
                <a:spcPts val="373"/>
              </a:spcBef>
              <a:buClr>
                <a:schemeClr val="dk1"/>
              </a:buClr>
              <a:buSzPts val="1200"/>
            </a:pPr>
            <a:endParaRPr lang="fr-FR" dirty="0">
              <a:latin typeface="Arial"/>
              <a:cs typeface="Arial"/>
              <a:sym typeface="Arial"/>
            </a:endParaRPr>
          </a:p>
          <a:p>
            <a:pPr marL="177845" indent="-177845">
              <a:spcBef>
                <a:spcPts val="373"/>
              </a:spcBef>
              <a:buClr>
                <a:schemeClr val="dk1"/>
              </a:buClr>
              <a:buSzPts val="1200"/>
              <a:buFont typeface="Noto Sans Symbols"/>
              <a:buChar char="▪"/>
            </a:pPr>
            <a:r>
              <a:rPr lang="fr-FR" b="1" u="sng" dirty="0">
                <a:latin typeface="Arial"/>
                <a:cs typeface="Arial"/>
                <a:sym typeface="Arial"/>
              </a:rPr>
              <a:t>Remerciez</a:t>
            </a:r>
            <a:r>
              <a:rPr lang="fr-FR" dirty="0">
                <a:latin typeface="Arial"/>
                <a:cs typeface="Arial"/>
                <a:sym typeface="Arial"/>
              </a:rPr>
              <a:t> les participants pour leurs réponses.</a:t>
            </a:r>
            <a:endParaRPr dirty="0"/>
          </a:p>
          <a:p>
            <a:pPr marL="0" indent="0">
              <a:spcBef>
                <a:spcPts val="373"/>
              </a:spcBef>
            </a:pPr>
            <a:endParaRPr b="1" dirty="0"/>
          </a:p>
        </p:txBody>
      </p:sp>
      <p:sp>
        <p:nvSpPr>
          <p:cNvPr id="732" name="Google Shape;732;p10: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p:cNvGrpSpPr/>
        <p:nvPr/>
      </p:nvGrpSpPr>
      <p:grpSpPr>
        <a:xfrm>
          <a:off x="0" y="0"/>
          <a:ext cx="0" cy="0"/>
          <a:chOff x="0" y="0"/>
          <a:chExt cx="0" cy="0"/>
        </a:xfrm>
      </p:grpSpPr>
      <p:sp>
        <p:nvSpPr>
          <p:cNvPr id="738" name="Google Shape;738;p1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39" name="Google Shape;739;p1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dirty="0"/>
          </a:p>
          <a:p>
            <a:pPr marL="0" indent="0">
              <a:spcBef>
                <a:spcPts val="373"/>
              </a:spcBef>
            </a:pPr>
            <a:endParaRPr b="1" dirty="0"/>
          </a:p>
          <a:p>
            <a:pPr marL="177845" indent="-177845">
              <a:spcBef>
                <a:spcPts val="373"/>
              </a:spcBef>
              <a:buClr>
                <a:schemeClr val="dk1"/>
              </a:buClr>
              <a:buSzPts val="1200"/>
              <a:buFont typeface="Noto Sans Symbols"/>
              <a:buChar char="▪"/>
            </a:pPr>
            <a:r>
              <a:rPr lang="fr-FR" b="1" u="sng" dirty="0"/>
              <a:t>Dites</a:t>
            </a:r>
            <a:r>
              <a:rPr lang="fr-FR" dirty="0"/>
              <a:t> : Les enquêtes sur les cas peuvent répondre à de nombreuses questions différentes, telles que</a:t>
            </a:r>
            <a:endParaRPr dirty="0"/>
          </a:p>
          <a:p>
            <a:pPr marL="829944" lvl="1" indent="-355690">
              <a:lnSpc>
                <a:spcPct val="115000"/>
              </a:lnSpc>
              <a:spcBef>
                <a:spcPts val="0"/>
              </a:spcBef>
              <a:buSzPts val="1200"/>
              <a:buFont typeface="Courier New"/>
              <a:buChar char="o"/>
            </a:pPr>
            <a:r>
              <a:rPr lang="fr-FR" dirty="0">
                <a:solidFill>
                  <a:srgbClr val="000000"/>
                </a:solidFill>
              </a:rPr>
              <a:t>Quelle est la maladie spécifique responsable de</a:t>
            </a:r>
            <a:r>
              <a:rPr lang="fr-FR" dirty="0">
                <a:solidFill>
                  <a:srgbClr val="FF0000"/>
                </a:solidFill>
              </a:rPr>
              <a:t> </a:t>
            </a:r>
            <a:r>
              <a:rPr lang="fr-FR" dirty="0"/>
              <a:t>l'état de santé?</a:t>
            </a:r>
            <a:r>
              <a:rPr lang="fr-FR" dirty="0">
                <a:solidFill>
                  <a:srgbClr val="000000"/>
                </a:solidFill>
              </a:rPr>
              <a:t> Si la maladie est présente chez les animaux, présente-t-elle un risque pour l'homme ? </a:t>
            </a:r>
            <a:endParaRPr dirty="0"/>
          </a:p>
          <a:p>
            <a:pPr marL="829944" lvl="1" indent="-355690">
              <a:lnSpc>
                <a:spcPct val="115000"/>
              </a:lnSpc>
              <a:spcBef>
                <a:spcPts val="0"/>
              </a:spcBef>
              <a:buSzPts val="1200"/>
              <a:buFont typeface="Courier New"/>
              <a:buChar char="o"/>
            </a:pPr>
            <a:r>
              <a:rPr lang="fr-FR" dirty="0">
                <a:solidFill>
                  <a:srgbClr val="000000"/>
                </a:solidFill>
              </a:rPr>
              <a:t>Les symptômes correspondent-ils aux critères de définition du cas ?</a:t>
            </a:r>
            <a:endParaRPr dirty="0"/>
          </a:p>
          <a:p>
            <a:pPr marL="829944" lvl="1" indent="-355690">
              <a:lnSpc>
                <a:spcPct val="115000"/>
              </a:lnSpc>
              <a:spcBef>
                <a:spcPts val="0"/>
              </a:spcBef>
              <a:buSzPts val="1200"/>
              <a:buFont typeface="Courier New"/>
              <a:buChar char="o"/>
            </a:pPr>
            <a:r>
              <a:rPr lang="fr-FR" dirty="0">
                <a:solidFill>
                  <a:srgbClr val="000000"/>
                </a:solidFill>
              </a:rPr>
              <a:t>Quels sont les expositions, les facteurs ou les comportements associés au cas ?</a:t>
            </a:r>
            <a:endParaRPr dirty="0"/>
          </a:p>
          <a:p>
            <a:pPr marL="829944" lvl="1" indent="-355690">
              <a:lnSpc>
                <a:spcPct val="115000"/>
              </a:lnSpc>
              <a:spcBef>
                <a:spcPts val="0"/>
              </a:spcBef>
              <a:buSzPts val="1200"/>
              <a:buFont typeface="Courier New"/>
              <a:buChar char="o"/>
            </a:pPr>
            <a:r>
              <a:rPr lang="fr-FR" dirty="0">
                <a:solidFill>
                  <a:srgbClr val="000000"/>
                </a:solidFill>
              </a:rPr>
              <a:t>Des membres de la famille ou des contacts sont-ils atteints d'une maladie similaire ? </a:t>
            </a:r>
            <a:endParaRPr dirty="0"/>
          </a:p>
          <a:p>
            <a:pPr marL="829944" lvl="1" indent="-355690">
              <a:lnSpc>
                <a:spcPct val="115000"/>
              </a:lnSpc>
              <a:spcBef>
                <a:spcPts val="0"/>
              </a:spcBef>
              <a:buSzPts val="1200"/>
              <a:buFont typeface="Courier New"/>
              <a:buChar char="o"/>
            </a:pPr>
            <a:r>
              <a:rPr lang="fr-FR" dirty="0">
                <a:solidFill>
                  <a:srgbClr val="000000"/>
                </a:solidFill>
              </a:rPr>
              <a:t>Y a-t-il eu des maladies similaires chez d'autres espèces animales ou dans d'autres exploitations ?</a:t>
            </a:r>
            <a:endParaRPr dirty="0"/>
          </a:p>
          <a:p>
            <a:pPr marL="829944" lvl="1" indent="-355690">
              <a:lnSpc>
                <a:spcPct val="115000"/>
              </a:lnSpc>
              <a:spcBef>
                <a:spcPts val="0"/>
              </a:spcBef>
              <a:buSzPts val="1200"/>
              <a:buFont typeface="Courier New"/>
              <a:buChar char="o"/>
            </a:pPr>
            <a:r>
              <a:rPr lang="fr-FR" dirty="0">
                <a:solidFill>
                  <a:srgbClr val="000000"/>
                </a:solidFill>
              </a:rPr>
              <a:t>Quelle est la source et/ou le mode de transmission possible de la maladie ?</a:t>
            </a:r>
            <a:endParaRPr dirty="0"/>
          </a:p>
          <a:p>
            <a:pPr marL="829944" lvl="1" indent="-355690">
              <a:lnSpc>
                <a:spcPct val="115000"/>
              </a:lnSpc>
              <a:spcBef>
                <a:spcPts val="0"/>
              </a:spcBef>
              <a:buSzPts val="1200"/>
              <a:buFont typeface="Courier New"/>
              <a:buChar char="o"/>
            </a:pPr>
            <a:r>
              <a:rPr lang="fr-FR" dirty="0">
                <a:solidFill>
                  <a:srgbClr val="000000"/>
                </a:solidFill>
              </a:rPr>
              <a:t>Un traitement, un isolement, une quarantaine ou une prophylaxie sont-ils nécessaires ?</a:t>
            </a:r>
            <a:endParaRPr dirty="0"/>
          </a:p>
          <a:p>
            <a:pPr marL="0" indent="0">
              <a:spcBef>
                <a:spcPts val="1618"/>
              </a:spcBef>
            </a:pPr>
            <a:endParaRPr dirty="0"/>
          </a:p>
          <a:p>
            <a:pPr marL="0" indent="0">
              <a:spcBef>
                <a:spcPts val="373"/>
              </a:spcBef>
            </a:pPr>
            <a:endParaRPr b="0" dirty="0"/>
          </a:p>
        </p:txBody>
      </p:sp>
      <p:sp>
        <p:nvSpPr>
          <p:cNvPr id="740" name="Google Shape;740;p1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
        <p:cNvGrpSpPr/>
        <p:nvPr/>
      </p:nvGrpSpPr>
      <p:grpSpPr>
        <a:xfrm>
          <a:off x="0" y="0"/>
          <a:ext cx="0" cy="0"/>
          <a:chOff x="0" y="0"/>
          <a:chExt cx="0" cy="0"/>
        </a:xfrm>
      </p:grpSpPr>
      <p:sp>
        <p:nvSpPr>
          <p:cNvPr id="745" name="Google Shape;745;p1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46" name="Google Shape;746;p1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solidFill>
                  <a:schemeClr val="tx1"/>
                </a:solidFill>
                <a:latin typeface="+mn-lt"/>
              </a:rPr>
              <a:t>Notes de l'instructeur :</a:t>
            </a:r>
            <a:endParaRPr dirty="0">
              <a:solidFill>
                <a:schemeClr val="tx1"/>
              </a:solidFill>
              <a:latin typeface="+mn-lt"/>
            </a:endParaRPr>
          </a:p>
          <a:p>
            <a:pPr marL="0" indent="0">
              <a:spcBef>
                <a:spcPts val="1183"/>
              </a:spcBef>
              <a:buClr>
                <a:schemeClr val="dk1"/>
              </a:buClr>
              <a:buSzPts val="1800"/>
            </a:pPr>
            <a:endParaRPr b="1" u="sng" dirty="0">
              <a:solidFill>
                <a:schemeClr val="tx1"/>
              </a:solidFill>
              <a:latin typeface="+mn-lt"/>
            </a:endParaRPr>
          </a:p>
          <a:p>
            <a:pPr marL="177845" indent="-177845">
              <a:spcBef>
                <a:spcPts val="560"/>
              </a:spcBef>
              <a:buClr>
                <a:schemeClr val="dk1"/>
              </a:buClr>
              <a:buSzPts val="1800"/>
              <a:buFont typeface="Noto Sans Symbols"/>
              <a:buChar char="▪"/>
            </a:pPr>
            <a:r>
              <a:rPr lang="fr-FR" b="1" u="sng" dirty="0">
                <a:solidFill>
                  <a:schemeClr val="tx1"/>
                </a:solidFill>
                <a:latin typeface="+mn-lt"/>
              </a:rPr>
              <a:t>Dites</a:t>
            </a:r>
            <a:r>
              <a:rPr lang="fr-FR" dirty="0">
                <a:solidFill>
                  <a:schemeClr val="tx1"/>
                </a:solidFill>
                <a:latin typeface="+mn-lt"/>
              </a:rPr>
              <a:t> : L’identification des cas individuels qui font l'objet d'une enquête varie d'un service de santé à l'autre et dépend généralement des ressources disponibles. Ces cas peuvent inclure : </a:t>
            </a:r>
            <a:r>
              <a:rPr lang="fr-FR" b="1" dirty="0">
                <a:solidFill>
                  <a:schemeClr val="tx1"/>
                </a:solidFill>
                <a:latin typeface="+mn-lt"/>
              </a:rPr>
              <a:t>&lt;CLIQUER&gt;  </a:t>
            </a:r>
            <a:endParaRPr dirty="0">
              <a:solidFill>
                <a:schemeClr val="tx1"/>
              </a:solidFill>
              <a:latin typeface="+mn-lt"/>
            </a:endParaRPr>
          </a:p>
          <a:p>
            <a:pPr marL="829944" lvl="1" indent="-355690">
              <a:lnSpc>
                <a:spcPct val="115000"/>
              </a:lnSpc>
              <a:spcBef>
                <a:spcPts val="0"/>
              </a:spcBef>
              <a:buClr>
                <a:schemeClr val="dk1"/>
              </a:buClr>
              <a:buSzPts val="1800"/>
              <a:buFont typeface="Courier New"/>
              <a:buChar char="o"/>
            </a:pPr>
            <a:r>
              <a:rPr lang="fr-FR" dirty="0">
                <a:solidFill>
                  <a:schemeClr val="tx1"/>
                </a:solidFill>
                <a:latin typeface="+mn-lt"/>
              </a:rPr>
              <a:t>Maladies à déclaration immédiate, en particulier celles qui ont un potentiel épidémique. </a:t>
            </a:r>
            <a:r>
              <a:rPr lang="fr-FR" b="1" dirty="0">
                <a:solidFill>
                  <a:schemeClr val="tx1"/>
                </a:solidFill>
                <a:latin typeface="+mn-lt"/>
              </a:rPr>
              <a:t>&lt;CLIQUER&gt; </a:t>
            </a:r>
            <a:endParaRPr dirty="0">
              <a:solidFill>
                <a:schemeClr val="tx1"/>
              </a:solidFill>
              <a:latin typeface="+mn-lt"/>
            </a:endParaRPr>
          </a:p>
          <a:p>
            <a:pPr marL="829944" lvl="1" indent="-355690">
              <a:lnSpc>
                <a:spcPct val="115000"/>
              </a:lnSpc>
              <a:spcBef>
                <a:spcPts val="0"/>
              </a:spcBef>
              <a:buClr>
                <a:schemeClr val="dk1"/>
              </a:buClr>
              <a:buSzPts val="1800"/>
              <a:buFont typeface="Courier New"/>
              <a:buChar char="o"/>
            </a:pPr>
            <a:r>
              <a:rPr lang="fr-FR" dirty="0">
                <a:solidFill>
                  <a:schemeClr val="tx1"/>
                </a:solidFill>
                <a:latin typeface="+mn-lt"/>
              </a:rPr>
              <a:t>Événement de santé publique possible, d'importance nationale ou à l'échelle du district.  (</a:t>
            </a:r>
            <a:r>
              <a:rPr lang="fr-FR" b="1" i="1" dirty="0">
                <a:solidFill>
                  <a:schemeClr val="tx1"/>
                </a:solidFill>
                <a:latin typeface="+mn-lt"/>
              </a:rPr>
              <a:t>Exemple : </a:t>
            </a:r>
            <a:r>
              <a:rPr lang="fr-FR" i="1" dirty="0">
                <a:solidFill>
                  <a:schemeClr val="tx1"/>
                </a:solidFill>
                <a:latin typeface="+mn-lt"/>
              </a:rPr>
              <a:t>L'enquête sur une pneumonie communautaire ayant entraîné le décès d'un jeune homme auparavant en bonne santé a conduit à la découverte d'un nouvel agent pathogène - le coronavirus du SRAS</a:t>
            </a:r>
            <a:r>
              <a:rPr lang="fr-FR" dirty="0">
                <a:solidFill>
                  <a:schemeClr val="tx1"/>
                </a:solidFill>
                <a:latin typeface="+mn-lt"/>
              </a:rPr>
              <a:t>). Un événement de santé animale susceptible d'avoir un impact économique important ou d'entraîner une transmission zoonotique. (</a:t>
            </a:r>
            <a:r>
              <a:rPr lang="fr-FR" b="1" i="1" dirty="0">
                <a:solidFill>
                  <a:schemeClr val="tx1"/>
                </a:solidFill>
                <a:latin typeface="+mn-lt"/>
              </a:rPr>
              <a:t>Exemple : </a:t>
            </a:r>
            <a:r>
              <a:rPr lang="fr-FR" i="1" dirty="0">
                <a:solidFill>
                  <a:schemeClr val="tx1"/>
                </a:solidFill>
                <a:latin typeface="+mn-lt"/>
              </a:rPr>
              <a:t>Enquête sur une souche hautement pathogène de grippe aviaire dans les élevages de volailles avec un cas suspect chez un ouvrier agricole</a:t>
            </a:r>
            <a:r>
              <a:rPr lang="fr-FR" dirty="0">
                <a:solidFill>
                  <a:schemeClr val="tx1"/>
                </a:solidFill>
                <a:latin typeface="+mn-lt"/>
              </a:rPr>
              <a:t>) </a:t>
            </a:r>
            <a:r>
              <a:rPr lang="fr-FR" b="1" dirty="0">
                <a:solidFill>
                  <a:schemeClr val="tx1"/>
                </a:solidFill>
                <a:latin typeface="+mn-lt"/>
              </a:rPr>
              <a:t>&lt;CLIQUER&gt;  </a:t>
            </a:r>
            <a:endParaRPr dirty="0">
              <a:solidFill>
                <a:schemeClr val="tx1"/>
              </a:solidFill>
              <a:latin typeface="+mn-lt"/>
            </a:endParaRPr>
          </a:p>
          <a:p>
            <a:pPr marL="829944" lvl="1" indent="-355690">
              <a:lnSpc>
                <a:spcPct val="115000"/>
              </a:lnSpc>
              <a:spcBef>
                <a:spcPts val="0"/>
              </a:spcBef>
              <a:buClr>
                <a:schemeClr val="dk1"/>
              </a:buClr>
              <a:buSzPts val="1800"/>
              <a:buFont typeface="Courier New"/>
              <a:buChar char="o"/>
            </a:pPr>
            <a:r>
              <a:rPr lang="fr-FR" dirty="0">
                <a:solidFill>
                  <a:schemeClr val="tx1"/>
                </a:solidFill>
                <a:latin typeface="+mn-lt"/>
              </a:rPr>
              <a:t>Démographie atypique - Apparition d'une maladie dans un groupe d'âge inhabituel ou dans un lieu inattendu. (</a:t>
            </a:r>
            <a:r>
              <a:rPr lang="fr-FR" b="1" i="1" dirty="0">
                <a:solidFill>
                  <a:schemeClr val="tx1"/>
                </a:solidFill>
                <a:latin typeface="+mn-lt"/>
              </a:rPr>
              <a:t>Exemple : </a:t>
            </a:r>
            <a:r>
              <a:rPr lang="fr-FR" dirty="0">
                <a:solidFill>
                  <a:schemeClr val="tx1"/>
                </a:solidFill>
                <a:latin typeface="+mn-lt"/>
              </a:rPr>
              <a:t>L'étude d'hommes auparavant en bonne santé présentant de multiples infections opportunistes a conduit à la reconnaissance du syndrome d'immunodéficience acquise (SIDA) au début des années 1980.) </a:t>
            </a:r>
            <a:r>
              <a:rPr lang="fr-FR" b="1" dirty="0">
                <a:solidFill>
                  <a:schemeClr val="tx1"/>
                </a:solidFill>
                <a:latin typeface="+mn-lt"/>
              </a:rPr>
              <a:t>&lt;CLIQUER&gt;  </a:t>
            </a:r>
            <a:endParaRPr dirty="0">
              <a:solidFill>
                <a:schemeClr val="tx1"/>
              </a:solidFill>
              <a:latin typeface="+mn-lt"/>
            </a:endParaRPr>
          </a:p>
          <a:p>
            <a:pPr marL="829944" lvl="1" indent="-355690">
              <a:lnSpc>
                <a:spcPct val="115000"/>
              </a:lnSpc>
              <a:spcBef>
                <a:spcPts val="0"/>
              </a:spcBef>
              <a:buClr>
                <a:schemeClr val="dk1"/>
              </a:buClr>
              <a:buSzPts val="1800"/>
              <a:buFont typeface="Courier New"/>
              <a:buChar char="o"/>
            </a:pPr>
            <a:r>
              <a:rPr lang="fr-FR" dirty="0">
                <a:solidFill>
                  <a:schemeClr val="tx1"/>
                </a:solidFill>
                <a:latin typeface="+mn-lt"/>
              </a:rPr>
              <a:t>Infections émergentes ou zoonotiques. </a:t>
            </a:r>
            <a:r>
              <a:rPr lang="fr-FR" b="1" dirty="0">
                <a:solidFill>
                  <a:schemeClr val="tx1"/>
                </a:solidFill>
                <a:latin typeface="+mn-lt"/>
              </a:rPr>
              <a:t>&lt;CLIQUER&gt;  </a:t>
            </a:r>
            <a:endParaRPr dirty="0">
              <a:solidFill>
                <a:schemeClr val="tx1"/>
              </a:solidFill>
              <a:latin typeface="+mn-lt"/>
            </a:endParaRPr>
          </a:p>
          <a:p>
            <a:pPr marL="829944" lvl="1" indent="-355690">
              <a:lnSpc>
                <a:spcPct val="115000"/>
              </a:lnSpc>
              <a:spcBef>
                <a:spcPts val="0"/>
              </a:spcBef>
              <a:buClr>
                <a:schemeClr val="dk1"/>
              </a:buClr>
              <a:buSzPts val="1800"/>
              <a:buFont typeface="Courier New"/>
              <a:buChar char="o"/>
            </a:pPr>
            <a:r>
              <a:rPr lang="fr-FR" dirty="0">
                <a:solidFill>
                  <a:schemeClr val="tx1"/>
                </a:solidFill>
                <a:latin typeface="+mn-lt"/>
              </a:rPr>
              <a:t>Grappes de cas et flambées.</a:t>
            </a:r>
            <a:endParaRPr dirty="0">
              <a:solidFill>
                <a:schemeClr val="tx1"/>
              </a:solidFill>
              <a:latin typeface="+mn-lt"/>
            </a:endParaRPr>
          </a:p>
          <a:p>
            <a:pPr marL="177845" indent="-59282">
              <a:spcBef>
                <a:spcPts val="1805"/>
              </a:spcBef>
              <a:buClr>
                <a:schemeClr val="dk1"/>
              </a:buClr>
              <a:buSzPts val="1800"/>
            </a:pPr>
            <a:endParaRPr b="1" u="sng" dirty="0">
              <a:solidFill>
                <a:schemeClr val="tx1"/>
              </a:solidFill>
              <a:latin typeface="+mn-lt"/>
            </a:endParaRPr>
          </a:p>
          <a:p>
            <a:pPr marL="177845" indent="-177845">
              <a:spcBef>
                <a:spcPts val="560"/>
              </a:spcBef>
              <a:buClr>
                <a:schemeClr val="dk1"/>
              </a:buClr>
              <a:buSzPts val="1800"/>
              <a:buFont typeface="Noto Sans Symbols"/>
              <a:buChar char="▪"/>
            </a:pPr>
            <a:r>
              <a:rPr lang="fr-FR" b="1" u="sng" dirty="0">
                <a:solidFill>
                  <a:schemeClr val="tx1"/>
                </a:solidFill>
                <a:latin typeface="+mn-lt"/>
              </a:rPr>
              <a:t>Posez la question</a:t>
            </a:r>
            <a:r>
              <a:rPr lang="fr-FR" dirty="0">
                <a:solidFill>
                  <a:schemeClr val="tx1"/>
                </a:solidFill>
                <a:latin typeface="+mn-lt"/>
              </a:rPr>
              <a:t> : Tous les cas de toutes les maladies doivent-ils faire l'objet d'une enquête ? </a:t>
            </a:r>
            <a:r>
              <a:rPr lang="fr-FR" b="1" dirty="0">
                <a:solidFill>
                  <a:schemeClr val="tx1"/>
                </a:solidFill>
                <a:latin typeface="+mn-lt"/>
                <a:ea typeface="Times New Roman"/>
                <a:cs typeface="Times New Roman"/>
                <a:sym typeface="Times New Roman"/>
              </a:rPr>
              <a:t>Réponse : </a:t>
            </a:r>
            <a:r>
              <a:rPr lang="fr-FR" i="1" dirty="0">
                <a:solidFill>
                  <a:schemeClr val="tx1"/>
                </a:solidFill>
                <a:latin typeface="+mn-lt"/>
                <a:ea typeface="Times New Roman"/>
                <a:cs typeface="Times New Roman"/>
                <a:sym typeface="Times New Roman"/>
              </a:rPr>
              <a:t>Non.</a:t>
            </a:r>
            <a:endParaRPr dirty="0">
              <a:solidFill>
                <a:schemeClr val="tx1"/>
              </a:solidFill>
              <a:latin typeface="+mn-lt"/>
            </a:endParaRPr>
          </a:p>
          <a:p>
            <a:pPr marL="177845" indent="-59282">
              <a:spcBef>
                <a:spcPts val="560"/>
              </a:spcBef>
              <a:buClr>
                <a:schemeClr val="dk1"/>
              </a:buClr>
              <a:buSzPts val="1800"/>
            </a:pPr>
            <a:endParaRPr b="1" i="1" u="sng" dirty="0">
              <a:solidFill>
                <a:schemeClr val="tx1"/>
              </a:solidFill>
              <a:latin typeface="+mn-lt"/>
              <a:ea typeface="Times New Roman"/>
              <a:cs typeface="Times New Roman"/>
              <a:sym typeface="Times New Roman"/>
            </a:endParaRPr>
          </a:p>
          <a:p>
            <a:pPr marL="177845" indent="-177845">
              <a:spcBef>
                <a:spcPts val="560"/>
              </a:spcBef>
              <a:buClr>
                <a:schemeClr val="dk1"/>
              </a:buClr>
              <a:buSzPts val="1800"/>
              <a:buFont typeface="Noto Sans Symbols"/>
              <a:buChar char="▪"/>
            </a:pPr>
            <a:r>
              <a:rPr lang="fr-FR" b="1" u="sng" dirty="0">
                <a:solidFill>
                  <a:schemeClr val="tx1"/>
                </a:solidFill>
                <a:latin typeface="+mn-lt"/>
              </a:rPr>
              <a:t>Demandez</a:t>
            </a:r>
            <a:r>
              <a:rPr lang="fr-FR" dirty="0">
                <a:solidFill>
                  <a:schemeClr val="tx1"/>
                </a:solidFill>
                <a:latin typeface="+mn-lt"/>
              </a:rPr>
              <a:t> : </a:t>
            </a:r>
            <a:r>
              <a:rPr lang="fr-FR" dirty="0">
                <a:solidFill>
                  <a:schemeClr val="tx1"/>
                </a:solidFill>
                <a:latin typeface="+mn-lt"/>
                <a:ea typeface="Times New Roman"/>
                <a:cs typeface="Times New Roman"/>
                <a:sym typeface="Times New Roman"/>
              </a:rPr>
              <a:t>Comment décidez-vous quel cas investiguer? </a:t>
            </a:r>
            <a:endParaRPr dirty="0">
              <a:solidFill>
                <a:schemeClr val="tx1"/>
              </a:solidFill>
              <a:latin typeface="+mn-lt"/>
            </a:endParaRPr>
          </a:p>
          <a:p>
            <a:pPr marL="177845" indent="-59282">
              <a:spcBef>
                <a:spcPts val="560"/>
              </a:spcBef>
              <a:buClr>
                <a:schemeClr val="dk1"/>
              </a:buClr>
              <a:buSzPts val="1800"/>
            </a:pPr>
            <a:endParaRPr b="1" u="sng" dirty="0">
              <a:solidFill>
                <a:schemeClr val="tx1"/>
              </a:solidFill>
              <a:latin typeface="+mn-lt"/>
              <a:ea typeface="Times New Roman"/>
              <a:cs typeface="Times New Roman"/>
              <a:sym typeface="Times New Roman"/>
            </a:endParaRPr>
          </a:p>
          <a:p>
            <a:pPr marL="177845" indent="-177845">
              <a:spcBef>
                <a:spcPts val="560"/>
              </a:spcBef>
              <a:buClr>
                <a:schemeClr val="dk1"/>
              </a:buClr>
              <a:buSzPts val="1800"/>
              <a:buFont typeface="Noto Sans Symbols"/>
              <a:buChar char="▪"/>
            </a:pPr>
            <a:r>
              <a:rPr lang="fr-FR" b="1" u="sng" dirty="0">
                <a:solidFill>
                  <a:schemeClr val="tx1"/>
                </a:solidFill>
                <a:latin typeface="+mn-lt"/>
                <a:ea typeface="Times New Roman"/>
                <a:cs typeface="Times New Roman"/>
                <a:sym typeface="Times New Roman"/>
              </a:rPr>
              <a:t>Remerciez</a:t>
            </a:r>
            <a:r>
              <a:rPr lang="fr-FR" b="1" dirty="0">
                <a:solidFill>
                  <a:schemeClr val="tx1"/>
                </a:solidFill>
                <a:latin typeface="+mn-lt"/>
                <a:ea typeface="Times New Roman"/>
                <a:cs typeface="Times New Roman"/>
                <a:sym typeface="Times New Roman"/>
              </a:rPr>
              <a:t> </a:t>
            </a:r>
            <a:r>
              <a:rPr lang="fr-FR" dirty="0">
                <a:solidFill>
                  <a:schemeClr val="tx1"/>
                </a:solidFill>
                <a:latin typeface="+mn-lt"/>
                <a:ea typeface="Times New Roman"/>
                <a:cs typeface="Times New Roman"/>
                <a:sym typeface="Times New Roman"/>
              </a:rPr>
              <a:t>les participants pour leurs réponses</a:t>
            </a:r>
            <a:r>
              <a:rPr lang="fr-FR" b="1" dirty="0">
                <a:solidFill>
                  <a:schemeClr val="tx1"/>
                </a:solidFill>
                <a:latin typeface="+mn-lt"/>
                <a:ea typeface="Times New Roman"/>
                <a:cs typeface="Times New Roman"/>
                <a:sym typeface="Times New Roman"/>
              </a:rPr>
              <a:t>. Réponses possibles :</a:t>
            </a:r>
            <a:endParaRPr dirty="0">
              <a:solidFill>
                <a:schemeClr val="tx1"/>
              </a:solidFill>
              <a:latin typeface="+mn-lt"/>
            </a:endParaRPr>
          </a:p>
          <a:p>
            <a:pPr marL="474254" indent="0">
              <a:lnSpc>
                <a:spcPct val="115000"/>
              </a:lnSpc>
              <a:spcBef>
                <a:spcPts val="622"/>
              </a:spcBef>
            </a:pPr>
            <a:endParaRPr dirty="0">
              <a:solidFill>
                <a:schemeClr val="tx1"/>
              </a:solidFill>
              <a:latin typeface="+mn-lt"/>
              <a:ea typeface="Times New Roman"/>
              <a:cs typeface="Times New Roman"/>
              <a:sym typeface="Times New Roman"/>
            </a:endParaRPr>
          </a:p>
          <a:p>
            <a:pPr marL="829944" lvl="1" indent="-355690">
              <a:lnSpc>
                <a:spcPct val="115000"/>
              </a:lnSpc>
              <a:spcBef>
                <a:spcPts val="0"/>
              </a:spcBef>
              <a:buClr>
                <a:schemeClr val="dk1"/>
              </a:buClr>
              <a:buSzPct val="100000"/>
              <a:buFont typeface="Calibri"/>
              <a:buAutoNum type="arabicPeriod"/>
            </a:pPr>
            <a:r>
              <a:rPr lang="fr-FR" i="1" dirty="0">
                <a:solidFill>
                  <a:schemeClr val="tx1"/>
                </a:solidFill>
                <a:latin typeface="+mn-lt"/>
                <a:ea typeface="Times New Roman"/>
                <a:cs typeface="Times New Roman"/>
                <a:sym typeface="Times New Roman"/>
              </a:rPr>
              <a:t>Mandatée par le Règlement sanitaire international (RSI, 2005).</a:t>
            </a:r>
            <a:endParaRPr dirty="0">
              <a:solidFill>
                <a:schemeClr val="tx1"/>
              </a:solidFill>
              <a:latin typeface="+mn-lt"/>
            </a:endParaRPr>
          </a:p>
          <a:p>
            <a:pPr marL="829944" lvl="1" indent="-355690">
              <a:lnSpc>
                <a:spcPct val="115000"/>
              </a:lnSpc>
              <a:spcBef>
                <a:spcPts val="0"/>
              </a:spcBef>
              <a:buClr>
                <a:schemeClr val="dk1"/>
              </a:buClr>
              <a:buSzPct val="100000"/>
              <a:buFont typeface="Calibri"/>
              <a:buAutoNum type="arabicPeriod"/>
            </a:pPr>
            <a:r>
              <a:rPr lang="fr-FR" i="1" dirty="0">
                <a:solidFill>
                  <a:schemeClr val="tx1"/>
                </a:solidFill>
                <a:latin typeface="+mn-lt"/>
                <a:ea typeface="Times New Roman"/>
                <a:cs typeface="Times New Roman"/>
                <a:sym typeface="Times New Roman"/>
              </a:rPr>
              <a:t>Morbidité élevée ou mortalité inattendue.</a:t>
            </a:r>
            <a:endParaRPr dirty="0">
              <a:solidFill>
                <a:schemeClr val="tx1"/>
              </a:solidFill>
              <a:latin typeface="+mn-lt"/>
            </a:endParaRPr>
          </a:p>
          <a:p>
            <a:pPr marL="829944" lvl="1" indent="-355690">
              <a:lnSpc>
                <a:spcPct val="115000"/>
              </a:lnSpc>
              <a:spcBef>
                <a:spcPts val="0"/>
              </a:spcBef>
              <a:buClr>
                <a:schemeClr val="dk1"/>
              </a:buClr>
              <a:buSzPct val="100000"/>
              <a:buFont typeface="Calibri"/>
              <a:buAutoNum type="arabicPeriod"/>
            </a:pPr>
            <a:r>
              <a:rPr lang="fr-FR" i="1" dirty="0">
                <a:solidFill>
                  <a:schemeClr val="tx1"/>
                </a:solidFill>
                <a:latin typeface="+mn-lt"/>
                <a:ea typeface="Times New Roman"/>
                <a:cs typeface="Times New Roman"/>
                <a:sym typeface="Times New Roman"/>
              </a:rPr>
              <a:t>Caractéristiques cliniques inhabituelles.</a:t>
            </a:r>
            <a:endParaRPr dirty="0">
              <a:solidFill>
                <a:schemeClr val="tx1"/>
              </a:solidFill>
              <a:latin typeface="+mn-lt"/>
            </a:endParaRPr>
          </a:p>
          <a:p>
            <a:pPr marL="829944" lvl="1" indent="-355690">
              <a:lnSpc>
                <a:spcPct val="115000"/>
              </a:lnSpc>
              <a:spcBef>
                <a:spcPts val="0"/>
              </a:spcBef>
              <a:buClr>
                <a:schemeClr val="dk1"/>
              </a:buClr>
              <a:buSzPct val="100000"/>
              <a:buFont typeface="Calibri"/>
              <a:buAutoNum type="arabicPeriod"/>
            </a:pPr>
            <a:r>
              <a:rPr lang="fr-FR" i="1" dirty="0">
                <a:solidFill>
                  <a:schemeClr val="tx1"/>
                </a:solidFill>
                <a:latin typeface="+mn-lt"/>
                <a:ea typeface="Times New Roman"/>
                <a:cs typeface="Times New Roman"/>
                <a:sym typeface="Times New Roman"/>
              </a:rPr>
              <a:t>Impact sur une population spécifique.</a:t>
            </a:r>
            <a:endParaRPr dirty="0">
              <a:solidFill>
                <a:schemeClr val="tx1"/>
              </a:solidFill>
              <a:latin typeface="+mn-lt"/>
            </a:endParaRPr>
          </a:p>
          <a:p>
            <a:pPr marL="829944" lvl="1" indent="-355690">
              <a:lnSpc>
                <a:spcPct val="115000"/>
              </a:lnSpc>
              <a:spcBef>
                <a:spcPts val="0"/>
              </a:spcBef>
              <a:buClr>
                <a:schemeClr val="dk1"/>
              </a:buClr>
              <a:buSzPct val="100000"/>
              <a:buFont typeface="Calibri"/>
              <a:buAutoNum type="arabicPeriod"/>
            </a:pPr>
            <a:r>
              <a:rPr lang="fr-FR" i="1" dirty="0">
                <a:solidFill>
                  <a:schemeClr val="tx1"/>
                </a:solidFill>
                <a:latin typeface="+mn-lt"/>
                <a:ea typeface="Times New Roman"/>
                <a:cs typeface="Times New Roman"/>
                <a:sym typeface="Times New Roman"/>
              </a:rPr>
              <a:t>Disponibilité des ressources humaines au sein du département ou de l'agence de santé.</a:t>
            </a:r>
            <a:endParaRPr dirty="0">
              <a:solidFill>
                <a:schemeClr val="tx1"/>
              </a:solidFill>
              <a:latin typeface="+mn-lt"/>
            </a:endParaRPr>
          </a:p>
          <a:p>
            <a:pPr marL="829944" lvl="1" indent="-355690">
              <a:lnSpc>
                <a:spcPct val="115000"/>
              </a:lnSpc>
              <a:spcBef>
                <a:spcPts val="1245"/>
              </a:spcBef>
              <a:buClr>
                <a:schemeClr val="dk1"/>
              </a:buClr>
              <a:buSzPct val="100000"/>
              <a:buFont typeface="Calibri"/>
              <a:buAutoNum type="arabicPeriod"/>
            </a:pPr>
            <a:r>
              <a:rPr lang="fr-FR" i="1" dirty="0">
                <a:solidFill>
                  <a:schemeClr val="tx1"/>
                </a:solidFill>
                <a:latin typeface="+mn-lt"/>
                <a:ea typeface="Times New Roman"/>
                <a:cs typeface="Times New Roman"/>
                <a:sym typeface="Times New Roman"/>
              </a:rPr>
              <a:t>Considérations financières.</a:t>
            </a:r>
            <a:endParaRPr i="1" dirty="0">
              <a:solidFill>
                <a:schemeClr val="tx1"/>
              </a:solidFill>
              <a:latin typeface="+mn-lt"/>
            </a:endParaRPr>
          </a:p>
        </p:txBody>
      </p:sp>
      <p:sp>
        <p:nvSpPr>
          <p:cNvPr id="747" name="Google Shape;747;p1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p1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56" name="Google Shape;756;p1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solidFill>
                  <a:schemeClr val="tx1"/>
                </a:solidFill>
              </a:rPr>
              <a:t>Notes de l'instructeur :</a:t>
            </a:r>
            <a:endParaRPr dirty="0">
              <a:solidFill>
                <a:schemeClr val="tx1"/>
              </a:solidFill>
            </a:endParaRPr>
          </a:p>
          <a:p>
            <a:pPr marL="177845" indent="-98803">
              <a:spcBef>
                <a:spcPts val="996"/>
              </a:spcBef>
              <a:buClr>
                <a:schemeClr val="dk1"/>
              </a:buClr>
              <a:buSzPts val="1200"/>
            </a:pPr>
            <a:endParaRPr b="1" i="1" u="sng" dirty="0">
              <a:solidFill>
                <a:schemeClr val="tx1"/>
              </a:solidFill>
            </a:endParaRPr>
          </a:p>
          <a:p>
            <a:pPr marL="177845" indent="-177845">
              <a:spcBef>
                <a:spcPts val="373"/>
              </a:spcBef>
              <a:buClr>
                <a:schemeClr val="dk1"/>
              </a:buClr>
              <a:buSzPts val="1200"/>
              <a:buFont typeface="Noto Sans Symbols"/>
              <a:buChar char="❖"/>
            </a:pPr>
            <a:r>
              <a:rPr lang="fr-FR" b="1" i="1" dirty="0">
                <a:solidFill>
                  <a:schemeClr val="tx1"/>
                </a:solidFill>
              </a:rPr>
              <a:t>Des informations sur les réglementations relatives aux maladies à déclaration obligatoire (c'est-à-dire le RSI) ont également été abordées dans le PPT 4 intitulé : « Collecte de données de surveillance" (Atelier -1). »</a:t>
            </a:r>
            <a:endParaRPr dirty="0">
              <a:solidFill>
                <a:schemeClr val="tx1"/>
              </a:solidFill>
            </a:endParaRPr>
          </a:p>
          <a:p>
            <a:pPr marL="0" indent="0">
              <a:spcBef>
                <a:spcPts val="373"/>
              </a:spcBef>
              <a:buClr>
                <a:schemeClr val="dk1"/>
              </a:buClr>
              <a:buSzPts val="1200"/>
            </a:pPr>
            <a:endParaRPr b="1" dirty="0">
              <a:solidFill>
                <a:schemeClr val="tx1"/>
              </a:solidFill>
            </a:endParaRPr>
          </a:p>
          <a:p>
            <a:pPr marL="177845" indent="-177845">
              <a:spcBef>
                <a:spcPts val="373"/>
              </a:spcBef>
              <a:buClr>
                <a:schemeClr val="dk1"/>
              </a:buClr>
              <a:buSzPts val="1200"/>
              <a:buFont typeface="Noto Sans Symbols"/>
              <a:buChar char="▪"/>
            </a:pPr>
            <a:r>
              <a:rPr lang="fr-FR" b="1" u="sng" dirty="0">
                <a:solidFill>
                  <a:schemeClr val="tx1"/>
                </a:solidFill>
              </a:rPr>
              <a:t>Dites</a:t>
            </a:r>
            <a:r>
              <a:rPr lang="fr-FR" dirty="0">
                <a:solidFill>
                  <a:schemeClr val="tx1"/>
                </a:solidFill>
              </a:rPr>
              <a:t> : Pour rappeler les leçons précédentes, l'Organisation mondiale de la santé (OMS) coordonne avec les pays la mise en œuvre complète du Règlement sanitaire international (RSI, 2005). Tous les États membres de l'OMS ont signé le RSI, qui est un accord juridiquement contraignant exigeant la notification immédiate des quatre maladies énumérées dans la diapositive ci-dessus.  En outre, les pays sont tenus de signaler les urgences de santé publique de portée internationale (PHEIC </a:t>
            </a:r>
            <a:r>
              <a:rPr lang="fr-FR" i="1" dirty="0">
                <a:solidFill>
                  <a:schemeClr val="tx1"/>
                </a:solidFill>
              </a:rPr>
              <a:t>en anglais</a:t>
            </a:r>
            <a:r>
              <a:rPr lang="fr-FR" dirty="0">
                <a:solidFill>
                  <a:schemeClr val="tx1"/>
                </a:solidFill>
              </a:rPr>
              <a:t>). L'OMS dispose d'un comité d'urgence composé d'experts internationaux qui fournissent des conseils techniques au directeur général de l'OMS, lequel détermine en dernier ressort s'il s'agit d'une urgence de santé publique de portée internationale et fonde les actions de soutien aux pays sur les recommandations du comité d'urgence.</a:t>
            </a:r>
            <a:endParaRPr dirty="0">
              <a:solidFill>
                <a:schemeClr val="tx1"/>
              </a:solidFill>
            </a:endParaRPr>
          </a:p>
          <a:p>
            <a:pPr marL="177845" indent="-98803">
              <a:spcBef>
                <a:spcPts val="373"/>
              </a:spcBef>
              <a:buClr>
                <a:schemeClr val="dk1"/>
              </a:buClr>
              <a:buSzPts val="1200"/>
            </a:pPr>
            <a:endParaRPr b="1" dirty="0">
              <a:solidFill>
                <a:schemeClr val="tx1"/>
              </a:solidFill>
            </a:endParaRPr>
          </a:p>
          <a:p>
            <a:pPr marL="177845" indent="-177845">
              <a:spcBef>
                <a:spcPts val="373"/>
              </a:spcBef>
              <a:buClr>
                <a:schemeClr val="dk1"/>
              </a:buClr>
              <a:buSzPts val="1200"/>
              <a:buFont typeface="Noto Sans Symbols"/>
              <a:buChar char="▪"/>
            </a:pPr>
            <a:r>
              <a:rPr lang="fr-FR" b="1" u="sng" dirty="0">
                <a:solidFill>
                  <a:schemeClr val="tx1"/>
                </a:solidFill>
              </a:rPr>
              <a:t>Posez la question</a:t>
            </a:r>
            <a:r>
              <a:rPr lang="fr-FR" dirty="0">
                <a:solidFill>
                  <a:schemeClr val="tx1"/>
                </a:solidFill>
              </a:rPr>
              <a:t> : Qu'est-ce qui constitue une éventuelle une urgence de santé publique de portée internationale telle que déterminée par l'instrument de décision du Règlement sanitaire international (RSI, 2005) ?</a:t>
            </a:r>
            <a:endParaRPr dirty="0">
              <a:solidFill>
                <a:schemeClr val="tx1"/>
              </a:solidFill>
            </a:endParaRPr>
          </a:p>
          <a:p>
            <a:pPr marL="0" indent="0">
              <a:spcBef>
                <a:spcPts val="373"/>
              </a:spcBef>
              <a:buClr>
                <a:schemeClr val="dk1"/>
              </a:buClr>
              <a:buSzPts val="1200"/>
            </a:pPr>
            <a:endParaRPr dirty="0">
              <a:solidFill>
                <a:schemeClr val="tx1"/>
              </a:solidFill>
            </a:endParaRPr>
          </a:p>
          <a:p>
            <a:pPr marL="177845" indent="-177845">
              <a:spcBef>
                <a:spcPts val="373"/>
              </a:spcBef>
              <a:buClr>
                <a:schemeClr val="dk1"/>
              </a:buClr>
              <a:buSzPts val="1200"/>
              <a:buFont typeface="Noto Sans Symbols"/>
              <a:buChar char="▪"/>
            </a:pPr>
            <a:r>
              <a:rPr lang="fr-CA" b="1" u="sng" noProof="0" dirty="0">
                <a:solidFill>
                  <a:schemeClr val="tx1"/>
                </a:solidFill>
              </a:rPr>
              <a:t>Remerciez</a:t>
            </a:r>
            <a:r>
              <a:rPr lang="fr-CA" b="1" dirty="0">
                <a:solidFill>
                  <a:schemeClr val="tx1"/>
                </a:solidFill>
              </a:rPr>
              <a:t> </a:t>
            </a:r>
            <a:r>
              <a:rPr lang="fr-CA" dirty="0">
                <a:solidFill>
                  <a:schemeClr val="tx1"/>
                </a:solidFill>
              </a:rPr>
              <a:t>les participants pour leurs réponses.</a:t>
            </a:r>
            <a:endParaRPr lang="fr-CA" b="0" i="0" u="none" noProof="0" dirty="0">
              <a:solidFill>
                <a:schemeClr val="tx1"/>
              </a:solidFill>
            </a:endParaRPr>
          </a:p>
          <a:p>
            <a:pPr marL="177845" indent="-98803">
              <a:spcBef>
                <a:spcPts val="373"/>
              </a:spcBef>
              <a:buClr>
                <a:schemeClr val="dk1"/>
              </a:buClr>
              <a:buSzPts val="1200"/>
            </a:pPr>
            <a:endParaRPr b="1" dirty="0">
              <a:solidFill>
                <a:schemeClr val="tx1"/>
              </a:solidFill>
            </a:endParaRPr>
          </a:p>
          <a:p>
            <a:pPr marL="177845" indent="-177845">
              <a:spcBef>
                <a:spcPts val="373"/>
              </a:spcBef>
              <a:buClr>
                <a:schemeClr val="dk1"/>
              </a:buClr>
              <a:buSzPts val="1200"/>
              <a:buFont typeface="Noto Sans Symbols"/>
              <a:buChar char="▪"/>
            </a:pPr>
            <a:r>
              <a:rPr lang="fr-FR" b="1" u="sng" dirty="0">
                <a:solidFill>
                  <a:schemeClr val="tx1"/>
                </a:solidFill>
              </a:rPr>
              <a:t>Dites</a:t>
            </a:r>
            <a:r>
              <a:rPr lang="fr-FR" dirty="0">
                <a:solidFill>
                  <a:schemeClr val="tx1"/>
                </a:solidFill>
              </a:rPr>
              <a:t> : Pour répondre à cette question, vous devez poser les questions suivantes :</a:t>
            </a:r>
            <a:endParaRPr u="sng" dirty="0">
              <a:solidFill>
                <a:schemeClr val="tx1"/>
              </a:solidFill>
            </a:endParaRPr>
          </a:p>
          <a:p>
            <a:pPr marL="829944" lvl="1" indent="-355690">
              <a:lnSpc>
                <a:spcPct val="115000"/>
              </a:lnSpc>
              <a:spcBef>
                <a:spcPts val="0"/>
              </a:spcBef>
              <a:buClr>
                <a:schemeClr val="dk1"/>
              </a:buClr>
              <a:buSzPts val="1200"/>
              <a:buFont typeface="Courier New"/>
              <a:buChar char="o"/>
            </a:pPr>
            <a:r>
              <a:rPr lang="fr-FR" i="1" dirty="0">
                <a:solidFill>
                  <a:schemeClr val="tx1"/>
                </a:solidFill>
              </a:rPr>
              <a:t>L'impact de l'événement sur la santé publique est-il grave ?</a:t>
            </a:r>
            <a:endParaRPr dirty="0">
              <a:solidFill>
                <a:schemeClr val="tx1"/>
              </a:solidFill>
            </a:endParaRPr>
          </a:p>
          <a:p>
            <a:pPr marL="829944" lvl="1" indent="-355690">
              <a:lnSpc>
                <a:spcPct val="115000"/>
              </a:lnSpc>
              <a:spcBef>
                <a:spcPts val="0"/>
              </a:spcBef>
              <a:buClr>
                <a:schemeClr val="dk1"/>
              </a:buClr>
              <a:buSzPts val="1200"/>
              <a:buFont typeface="Courier New"/>
              <a:buChar char="o"/>
            </a:pPr>
            <a:r>
              <a:rPr lang="fr-FR" i="1" dirty="0">
                <a:solidFill>
                  <a:schemeClr val="tx1"/>
                </a:solidFill>
              </a:rPr>
              <a:t>L'événement est-il inhabituel ou inattendu ?</a:t>
            </a:r>
            <a:endParaRPr dirty="0">
              <a:solidFill>
                <a:schemeClr val="tx1"/>
              </a:solidFill>
            </a:endParaRPr>
          </a:p>
          <a:p>
            <a:pPr marL="829944" lvl="1" indent="-355690">
              <a:lnSpc>
                <a:spcPct val="115000"/>
              </a:lnSpc>
              <a:spcBef>
                <a:spcPts val="0"/>
              </a:spcBef>
              <a:buClr>
                <a:schemeClr val="dk1"/>
              </a:buClr>
              <a:buSzPts val="1200"/>
              <a:buFont typeface="Courier New"/>
              <a:buChar char="o"/>
            </a:pPr>
            <a:r>
              <a:rPr lang="fr-FR" i="1" dirty="0">
                <a:solidFill>
                  <a:schemeClr val="tx1"/>
                </a:solidFill>
              </a:rPr>
              <a:t>Existe-t-il un risque important de propagation internationale ?</a:t>
            </a:r>
            <a:endParaRPr dirty="0">
              <a:solidFill>
                <a:schemeClr val="tx1"/>
              </a:solidFill>
            </a:endParaRPr>
          </a:p>
          <a:p>
            <a:pPr marL="829944" lvl="1" indent="-355690">
              <a:lnSpc>
                <a:spcPct val="115000"/>
              </a:lnSpc>
              <a:spcBef>
                <a:spcPts val="0"/>
              </a:spcBef>
              <a:buClr>
                <a:schemeClr val="dk1"/>
              </a:buClr>
              <a:buSzPts val="1200"/>
              <a:buFont typeface="Courier New"/>
              <a:buChar char="o"/>
            </a:pPr>
            <a:r>
              <a:rPr lang="fr-FR" i="1" dirty="0">
                <a:solidFill>
                  <a:schemeClr val="tx1"/>
                </a:solidFill>
              </a:rPr>
              <a:t>Existe-t-il un risque important de restrictions internationales en matière de voyages ou de commerce ?</a:t>
            </a:r>
            <a:endParaRPr dirty="0">
              <a:solidFill>
                <a:schemeClr val="tx1"/>
              </a:solidFill>
            </a:endParaRPr>
          </a:p>
          <a:p>
            <a:pPr marL="0" indent="0">
              <a:spcBef>
                <a:spcPts val="1618"/>
              </a:spcBef>
            </a:pPr>
            <a:endParaRPr dirty="0"/>
          </a:p>
        </p:txBody>
      </p:sp>
      <p:sp>
        <p:nvSpPr>
          <p:cNvPr id="757" name="Google Shape;757;p1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Google Shape;763;p1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64" name="Google Shape;764;p1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a:t>
            </a:r>
            <a:endParaRPr dirty="0"/>
          </a:p>
          <a:p>
            <a:pPr marL="177845" indent="-98803">
              <a:spcBef>
                <a:spcPts val="996"/>
              </a:spcBef>
              <a:buClr>
                <a:schemeClr val="dk1"/>
              </a:buClr>
              <a:buSzPts val="1200"/>
            </a:pPr>
            <a:endParaRPr b="1" dirty="0"/>
          </a:p>
          <a:p>
            <a:pPr marL="177845" indent="-177845">
              <a:spcBef>
                <a:spcPts val="373"/>
              </a:spcBef>
              <a:buClr>
                <a:schemeClr val="dk1"/>
              </a:buClr>
              <a:buSzPts val="1200"/>
              <a:buFont typeface="Noto Sans Symbols"/>
              <a:buChar char="▪"/>
            </a:pPr>
            <a:r>
              <a:rPr lang="fr-FR" b="1" u="sng" dirty="0"/>
              <a:t>A savoir</a:t>
            </a:r>
            <a:r>
              <a:rPr lang="fr-FR" dirty="0"/>
              <a:t> : À l'instar du Règlement sanitaire international de l'OMS, l'Organisation mondiale de la santé animale fournit également des indications sur les cas où les maladies animales sont considérées comme devant être notifiées.  L'OMSA met à jour cette liste de maladies chaque année, en y incluant les maladies des animaux terrestres (vivant dans la terre) et aquatiques (vivant dans l'eau). En 2023, il y avait 206 maladies à déclaration obligatoire.</a:t>
            </a:r>
            <a:endParaRPr dirty="0"/>
          </a:p>
        </p:txBody>
      </p:sp>
      <p:sp>
        <p:nvSpPr>
          <p:cNvPr id="765" name="Google Shape;765;p1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2"/>
        <p:cNvGrpSpPr/>
        <p:nvPr/>
      </p:nvGrpSpPr>
      <p:grpSpPr>
        <a:xfrm>
          <a:off x="0" y="0"/>
          <a:ext cx="0" cy="0"/>
          <a:chOff x="0" y="0"/>
          <a:chExt cx="0" cy="0"/>
        </a:xfrm>
      </p:grpSpPr>
      <p:sp>
        <p:nvSpPr>
          <p:cNvPr id="773" name="Google Shape;773;p15:notes"/>
          <p:cNvSpPr>
            <a:spLocks noGrp="1" noRot="1" noChangeAspect="1"/>
          </p:cNvSpPr>
          <p:nvPr>
            <p:ph type="sldImg" idx="2"/>
          </p:nvPr>
        </p:nvSpPr>
        <p:spPr>
          <a:xfrm>
            <a:off x="457200" y="719138"/>
            <a:ext cx="64008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74" name="Google Shape;774;p15: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dirty="0"/>
          </a:p>
          <a:p>
            <a:pPr marL="0" indent="0">
              <a:lnSpc>
                <a:spcPct val="115000"/>
              </a:lnSpc>
              <a:spcBef>
                <a:spcPts val="1245"/>
              </a:spcBef>
            </a:pPr>
            <a:endParaRPr dirty="0"/>
          </a:p>
          <a:p>
            <a:pPr marL="189701" indent="-189701">
              <a:lnSpc>
                <a:spcPct val="115000"/>
              </a:lnSpc>
              <a:spcBef>
                <a:spcPts val="622"/>
              </a:spcBef>
              <a:buClr>
                <a:schemeClr val="dk1"/>
              </a:buClr>
              <a:buSzPts val="1200"/>
              <a:buFont typeface="Noto Sans Symbols"/>
              <a:buChar char="▪"/>
            </a:pPr>
            <a:r>
              <a:rPr lang="fr-FR" b="1" u="sng" dirty="0"/>
              <a:t>Dites</a:t>
            </a:r>
            <a:r>
              <a:rPr lang="fr-FR" dirty="0"/>
              <a:t> : Les données de surveillance de la santé publique au niveau du district peuvent avoir une incidence sur l'élaboration des politiques nationales et internationales en matière de santé publique. Chaque pays possède sa propre liste de maladies à déclaration obligatoire, basée sur des lois ou des réglementations. Cette liste reflète les priorités du pays en matière de santé publique. Par conséquent, le nombre de maladies à déclaration obligatoire varie d'un pays à l'autre. Certains pays n'ont qu'une vingtaine de maladies sur leur liste, tandis que d'autres en ont 70, 80, voire plus. </a:t>
            </a:r>
            <a:endParaRPr dirty="0"/>
          </a:p>
          <a:p>
            <a:pPr marL="189701" indent="-110658">
              <a:lnSpc>
                <a:spcPct val="115000"/>
              </a:lnSpc>
              <a:spcBef>
                <a:spcPts val="622"/>
              </a:spcBef>
              <a:buClr>
                <a:schemeClr val="dk1"/>
              </a:buClr>
              <a:buSzPts val="1200"/>
            </a:pPr>
            <a:endParaRPr b="1" u="sng" dirty="0"/>
          </a:p>
          <a:p>
            <a:pPr marL="189701" indent="-189701">
              <a:lnSpc>
                <a:spcPct val="115000"/>
              </a:lnSpc>
              <a:spcBef>
                <a:spcPts val="622"/>
              </a:spcBef>
              <a:buClr>
                <a:schemeClr val="dk1"/>
              </a:buClr>
              <a:buSzPts val="1200"/>
              <a:buFont typeface="Noto Sans Symbols"/>
              <a:buChar char="▪"/>
            </a:pPr>
            <a:r>
              <a:rPr lang="fr-FR" b="1" u="sng" dirty="0"/>
              <a:t>Dites</a:t>
            </a:r>
            <a:r>
              <a:rPr lang="fr-FR" dirty="0"/>
              <a:t> : Les lois ou les règlements précisent quels cas doivent être signalés, qui doit le faire et comment. Une définition de cas est une description des caractéristiques cliniques, comprenant parfois des résultats de laboratoire, qui définissent un cas à des fins de surveillance. Nous reviendrons sur les définitions de cas dans la prochaine leçon. </a:t>
            </a:r>
            <a:endParaRPr dirty="0"/>
          </a:p>
          <a:p>
            <a:pPr marL="189701" indent="-110658">
              <a:lnSpc>
                <a:spcPct val="115000"/>
              </a:lnSpc>
              <a:spcBef>
                <a:spcPts val="622"/>
              </a:spcBef>
              <a:buClr>
                <a:schemeClr val="dk1"/>
              </a:buClr>
              <a:buSzPts val="1200"/>
            </a:pPr>
            <a:endParaRPr dirty="0"/>
          </a:p>
          <a:p>
            <a:pPr marL="189701" indent="-189701">
              <a:lnSpc>
                <a:spcPct val="115000"/>
              </a:lnSpc>
              <a:spcBef>
                <a:spcPts val="622"/>
              </a:spcBef>
              <a:buClr>
                <a:schemeClr val="dk1"/>
              </a:buClr>
              <a:buSzPts val="1200"/>
              <a:buFont typeface="Noto Sans Symbols"/>
              <a:buChar char="▪"/>
            </a:pPr>
            <a:r>
              <a:rPr lang="fr-FR" b="1" u="sng" dirty="0"/>
              <a:t>Dites</a:t>
            </a:r>
            <a:r>
              <a:rPr lang="fr-FR" dirty="0"/>
              <a:t> : Dans certains pays, la déclaration se fait sur papier, dans d'autres, par téléphone portable ou par internet. Les réglementations précisent quelles maladies doivent être déclarées immédiatement, chaque semaine, chaque mois ou chaque année. Dans certains pays et pour certaines maladies, seul le nombre de cas doit être déclaré, tandis que dans d'autres, chaque cas est déclaré séparément avec beaucoup plus de détails. C'est ce qu'on appelle la déclaration « par cas » </a:t>
            </a:r>
            <a:r>
              <a:rPr lang="fr-FR" b="1" i="1" dirty="0"/>
              <a:t>&lt;CLIQUER&gt;</a:t>
            </a:r>
            <a:endParaRPr dirty="0"/>
          </a:p>
          <a:p>
            <a:pPr marL="177845" indent="-98803">
              <a:lnSpc>
                <a:spcPct val="115000"/>
              </a:lnSpc>
              <a:spcBef>
                <a:spcPts val="622"/>
              </a:spcBef>
              <a:buClr>
                <a:schemeClr val="dk1"/>
              </a:buClr>
              <a:buSzPts val="1200"/>
            </a:pPr>
            <a:endParaRPr b="1" dirty="0"/>
          </a:p>
          <a:p>
            <a:pPr marL="189701" indent="-189701" defTabSz="948507">
              <a:lnSpc>
                <a:spcPct val="115000"/>
              </a:lnSpc>
              <a:spcBef>
                <a:spcPts val="622"/>
              </a:spcBef>
              <a:buClr>
                <a:schemeClr val="dk1"/>
              </a:buClr>
              <a:buSzPts val="1200"/>
              <a:buFont typeface="Noto Sans Symbols"/>
              <a:buChar char="▪"/>
              <a:defRPr/>
            </a:pPr>
            <a:r>
              <a:rPr lang="fr-FR" b="1" u="sng" dirty="0"/>
              <a:t>Dites</a:t>
            </a:r>
            <a:r>
              <a:rPr lang="fr-FR" dirty="0"/>
              <a:t> : En outre, la plupart des pays du monde ont accepté de suivre le Règlement sanitaire international (RSI), qui exige la notification de certaines maladies à l'OMS. Comme nous l'avons vu dans la leçon précédente, l'objectif du RSI est d'aider la communauté internationale à prévenir et à répondre aux risques aigus de santé publique susceptibles de franchir les frontières et de menacer les populations du monde entier</a:t>
            </a:r>
            <a:r>
              <a:rPr lang="fr-FR" b="1" i="1" dirty="0"/>
              <a:t>. &lt;CLIQUER&gt;</a:t>
            </a:r>
            <a:endParaRPr dirty="0"/>
          </a:p>
          <a:p>
            <a:pPr marL="189701" indent="-110658">
              <a:lnSpc>
                <a:spcPct val="115000"/>
              </a:lnSpc>
              <a:spcBef>
                <a:spcPts val="622"/>
              </a:spcBef>
              <a:buClr>
                <a:schemeClr val="dk1"/>
              </a:buClr>
              <a:buSzPts val="1200"/>
            </a:pPr>
            <a:endParaRPr b="1" dirty="0"/>
          </a:p>
          <a:p>
            <a:pPr marL="189701" indent="-189701">
              <a:lnSpc>
                <a:spcPct val="115000"/>
              </a:lnSpc>
              <a:spcBef>
                <a:spcPts val="622"/>
              </a:spcBef>
              <a:buClr>
                <a:schemeClr val="dk1"/>
              </a:buClr>
              <a:buSzPts val="1200"/>
              <a:buFont typeface="Noto Sans Symbols"/>
              <a:buChar char="▪"/>
            </a:pPr>
            <a:r>
              <a:rPr lang="fr-FR" b="1" u="sng" dirty="0"/>
              <a:t>Dites</a:t>
            </a:r>
            <a:r>
              <a:rPr lang="fr-FR" dirty="0"/>
              <a:t> : Enfin, il existe également des exigences en matière de notification des maladies affectant les animaux, y compris les zoonoses. Ces exigences sont établies et maintenues par l'Organisation mondiale de la santé animale (OMSA).</a:t>
            </a:r>
            <a:endParaRPr dirty="0"/>
          </a:p>
        </p:txBody>
      </p:sp>
      <p:sp>
        <p:nvSpPr>
          <p:cNvPr id="775" name="Google Shape;775;p15: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5"/>
        <p:cNvGrpSpPr/>
        <p:nvPr/>
      </p:nvGrpSpPr>
      <p:grpSpPr>
        <a:xfrm>
          <a:off x="0" y="0"/>
          <a:ext cx="0" cy="0"/>
          <a:chOff x="0" y="0"/>
          <a:chExt cx="0" cy="0"/>
        </a:xfrm>
      </p:grpSpPr>
      <p:sp>
        <p:nvSpPr>
          <p:cNvPr id="786" name="Google Shape;786;p16: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87" name="Google Shape;787;p16: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dirty="0"/>
          </a:p>
          <a:p>
            <a:pPr marL="0" indent="0">
              <a:lnSpc>
                <a:spcPct val="115000"/>
              </a:lnSpc>
              <a:spcBef>
                <a:spcPts val="622"/>
              </a:spcBef>
            </a:pPr>
            <a:endParaRPr b="1" dirty="0"/>
          </a:p>
          <a:p>
            <a:pPr marL="177845" indent="-177845">
              <a:lnSpc>
                <a:spcPct val="115000"/>
              </a:lnSpc>
              <a:spcBef>
                <a:spcPts val="1245"/>
              </a:spcBef>
              <a:buClr>
                <a:schemeClr val="dk1"/>
              </a:buClr>
              <a:buSzPts val="1200"/>
              <a:buFont typeface="Noto Sans Symbols"/>
              <a:buChar char="❖"/>
            </a:pPr>
            <a:r>
              <a:rPr lang="fr-FR" b="1" i="1" dirty="0"/>
              <a:t>Si votre pays dispose de formulaires d'enquête standard, remplacez l'image qui figure actuellement sur la diapositive et présentez ou faites circuler des exemplaires de ces formulaires. Discutez également de la manière d'obtenir des copies de ces formulaires en cas de besoin.</a:t>
            </a:r>
            <a:endParaRPr dirty="0"/>
          </a:p>
          <a:p>
            <a:pPr marL="0" indent="0">
              <a:spcBef>
                <a:spcPts val="2490"/>
              </a:spcBef>
            </a:pPr>
            <a:endParaRPr b="1"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Les données doivent être collectées et enregistrées de manière systématique afin de garantir que toutes les informations essentielles sont incluses dans l'enquête.  Pour certaines maladies, les ministères peuvent disposer d'un formulaire de collecte de données spécifique.  La plupart des formulaires de surveillance et d'enquête sur les cas comprennent les catégories d'informations suivantes. </a:t>
            </a:r>
            <a:r>
              <a:rPr lang="fr-FR" b="1" dirty="0"/>
              <a:t>&lt;CLIQUERx6&gt; </a:t>
            </a:r>
            <a:r>
              <a:rPr lang="fr-FR" dirty="0"/>
              <a:t>pour les sous-points. </a:t>
            </a:r>
            <a:endParaRPr dirty="0"/>
          </a:p>
          <a:p>
            <a:pPr marL="829944" lvl="1" indent="-355690">
              <a:lnSpc>
                <a:spcPct val="115000"/>
              </a:lnSpc>
              <a:spcBef>
                <a:spcPts val="1245"/>
              </a:spcBef>
              <a:buClr>
                <a:schemeClr val="dk1"/>
              </a:buClr>
              <a:buSzPts val="1200"/>
              <a:buFont typeface="Courier New"/>
              <a:buChar char="o"/>
            </a:pPr>
            <a:r>
              <a:rPr lang="fr-FR" b="1" u="sng" dirty="0"/>
              <a:t>Informations personnelles identifiables (IPI</a:t>
            </a:r>
            <a:r>
              <a:rPr lang="fr-FR" dirty="0"/>
              <a:t>) - Nom, adresse et numéro de téléphone, qui permettent à une agence de santé de.. :</a:t>
            </a:r>
            <a:endParaRPr dirty="0"/>
          </a:p>
          <a:p>
            <a:pPr marL="1304197" lvl="2" indent="-355690">
              <a:lnSpc>
                <a:spcPct val="115000"/>
              </a:lnSpc>
              <a:spcBef>
                <a:spcPts val="0"/>
              </a:spcBef>
              <a:buClr>
                <a:schemeClr val="dk1"/>
              </a:buClr>
              <a:buSzPts val="1200"/>
              <a:buFont typeface="Noto Sans Symbols"/>
              <a:buChar char="▪"/>
            </a:pPr>
            <a:r>
              <a:rPr lang="fr-FR" dirty="0"/>
              <a:t>Vérifier s'il y a des rapports en double.</a:t>
            </a:r>
            <a:endParaRPr dirty="0"/>
          </a:p>
          <a:p>
            <a:pPr marL="1304197" lvl="2" indent="-355690">
              <a:lnSpc>
                <a:spcPct val="115000"/>
              </a:lnSpc>
              <a:spcBef>
                <a:spcPts val="0"/>
              </a:spcBef>
              <a:buClr>
                <a:schemeClr val="dk1"/>
              </a:buClr>
              <a:buSzPts val="1200"/>
              <a:buFont typeface="Noto Sans Symbols"/>
              <a:buChar char="▪"/>
            </a:pPr>
            <a:r>
              <a:rPr lang="fr-FR" dirty="0"/>
              <a:t>Rappeler en cas de questions supplémentaires, de résultats de tests, etc. </a:t>
            </a:r>
            <a:endParaRPr dirty="0"/>
          </a:p>
          <a:p>
            <a:pPr marL="829944" lvl="1" indent="-355690">
              <a:lnSpc>
                <a:spcPct val="115000"/>
              </a:lnSpc>
              <a:spcBef>
                <a:spcPts val="0"/>
              </a:spcBef>
              <a:buClr>
                <a:schemeClr val="dk1"/>
              </a:buClr>
              <a:buSzPts val="1200"/>
              <a:buFont typeface="Courier New"/>
              <a:buChar char="o"/>
            </a:pPr>
            <a:r>
              <a:rPr lang="fr-FR" b="1" u="sng" dirty="0"/>
              <a:t>Informations démographiques</a:t>
            </a:r>
            <a:endParaRPr b="1" u="sng" dirty="0"/>
          </a:p>
          <a:p>
            <a:pPr marL="1304197" lvl="2" indent="-355690">
              <a:lnSpc>
                <a:spcPct val="115000"/>
              </a:lnSpc>
              <a:spcBef>
                <a:spcPts val="0"/>
              </a:spcBef>
              <a:buSzPts val="1200"/>
              <a:buFont typeface="Noto Sans Symbols"/>
              <a:buChar char="▪"/>
            </a:pPr>
            <a:r>
              <a:rPr lang="fr-FR" dirty="0">
                <a:solidFill>
                  <a:srgbClr val="000000"/>
                </a:solidFill>
              </a:rPr>
              <a:t>Le sexe et l'âge. Chez les animaux, il peut s'agir de l'espèce et de la race.</a:t>
            </a:r>
            <a:endParaRPr dirty="0"/>
          </a:p>
          <a:p>
            <a:pPr marL="1304197" lvl="2" indent="-355690">
              <a:lnSpc>
                <a:spcPct val="115000"/>
              </a:lnSpc>
              <a:spcBef>
                <a:spcPts val="0"/>
              </a:spcBef>
              <a:buSzPts val="1200"/>
              <a:buFont typeface="Noto Sans Symbols"/>
              <a:buChar char="▪"/>
            </a:pPr>
            <a:r>
              <a:rPr lang="fr-FR" dirty="0">
                <a:solidFill>
                  <a:srgbClr val="000000"/>
                </a:solidFill>
              </a:rPr>
              <a:t>Profession, en particulier si vous manipulez des aliments, si vous travaillez dans une école, si vous êtes un professionnel de la santé, etc.</a:t>
            </a:r>
            <a:endParaRPr dirty="0"/>
          </a:p>
          <a:p>
            <a:pPr marL="829944" lvl="1" indent="-355690">
              <a:lnSpc>
                <a:spcPct val="115000"/>
              </a:lnSpc>
              <a:spcBef>
                <a:spcPts val="0"/>
              </a:spcBef>
              <a:buClr>
                <a:schemeClr val="dk1"/>
              </a:buClr>
              <a:buSzPts val="1200"/>
              <a:buFont typeface="Courier New"/>
              <a:buChar char="o"/>
            </a:pPr>
            <a:r>
              <a:rPr lang="fr-FR" b="1" u="sng" dirty="0"/>
              <a:t>Informations spécifiques à la maladie</a:t>
            </a:r>
            <a:endParaRPr dirty="0"/>
          </a:p>
          <a:p>
            <a:pPr marL="1304197" lvl="2" indent="-355690">
              <a:lnSpc>
                <a:spcPct val="115000"/>
              </a:lnSpc>
              <a:spcBef>
                <a:spcPts val="0"/>
              </a:spcBef>
              <a:buSzPts val="1200"/>
              <a:buFont typeface="Noto Sans Symbols"/>
              <a:buChar char="▪"/>
            </a:pPr>
            <a:r>
              <a:rPr lang="fr-FR" dirty="0">
                <a:solidFill>
                  <a:srgbClr val="000000"/>
                </a:solidFill>
              </a:rPr>
              <a:t>Symptômes et informations suffisantes pour vérifier que la définition de cas est respectée.</a:t>
            </a:r>
            <a:endParaRPr dirty="0"/>
          </a:p>
          <a:p>
            <a:pPr marL="1304197" lvl="2" indent="-355690">
              <a:lnSpc>
                <a:spcPct val="115000"/>
              </a:lnSpc>
              <a:spcBef>
                <a:spcPts val="0"/>
              </a:spcBef>
              <a:buSzPts val="1200"/>
              <a:buFont typeface="Noto Sans Symbols"/>
              <a:buChar char="▪"/>
            </a:pPr>
            <a:r>
              <a:rPr lang="fr-FR" dirty="0">
                <a:solidFill>
                  <a:srgbClr val="000000"/>
                </a:solidFill>
              </a:rPr>
              <a:t>Indiquez si le patient ou l'animal s'est rétabli, s'il a été hospitalisé ou s'il est mort.</a:t>
            </a:r>
            <a:endParaRPr dirty="0"/>
          </a:p>
          <a:p>
            <a:pPr marL="1126352" lvl="2" indent="-177845">
              <a:lnSpc>
                <a:spcPct val="115000"/>
              </a:lnSpc>
              <a:spcBef>
                <a:spcPts val="0"/>
              </a:spcBef>
              <a:buSzPts val="1200"/>
              <a:buFont typeface="Noto Sans Symbols"/>
              <a:buChar char="▪"/>
            </a:pPr>
            <a:r>
              <a:rPr lang="fr-FR" dirty="0">
                <a:solidFill>
                  <a:srgbClr val="000000"/>
                </a:solidFill>
              </a:rPr>
              <a:t>    Résultats du laboratoire.</a:t>
            </a:r>
            <a:endParaRPr dirty="0"/>
          </a:p>
          <a:p>
            <a:pPr marL="829944" lvl="1" indent="-355690">
              <a:lnSpc>
                <a:spcPct val="115000"/>
              </a:lnSpc>
              <a:spcBef>
                <a:spcPts val="0"/>
              </a:spcBef>
              <a:buClr>
                <a:schemeClr val="dk1"/>
              </a:buClr>
              <a:buSzPts val="1200"/>
              <a:buFont typeface="Courier New"/>
              <a:buChar char="o"/>
            </a:pPr>
            <a:r>
              <a:rPr lang="fr-FR" b="1" u="sng" dirty="0"/>
              <a:t>Informations « épidémiologiques » sur la source et/ou les facteurs de risque</a:t>
            </a:r>
            <a:endParaRPr dirty="0"/>
          </a:p>
          <a:p>
            <a:pPr marL="1244916" lvl="2" indent="-296408">
              <a:lnSpc>
                <a:spcPct val="115000"/>
              </a:lnSpc>
              <a:spcBef>
                <a:spcPts val="0"/>
              </a:spcBef>
              <a:buSzPts val="1200"/>
              <a:buFont typeface="Noto Sans Symbols"/>
              <a:buChar char="▪"/>
            </a:pPr>
            <a:r>
              <a:rPr lang="fr-FR" dirty="0">
                <a:solidFill>
                  <a:srgbClr val="000000"/>
                </a:solidFill>
              </a:rPr>
              <a:t>Les données collectées varient d'une maladie à l'autre. </a:t>
            </a:r>
            <a:endParaRPr dirty="0"/>
          </a:p>
          <a:p>
            <a:pPr marL="1244916" lvl="2" indent="-296408">
              <a:lnSpc>
                <a:spcPct val="115000"/>
              </a:lnSpc>
              <a:spcBef>
                <a:spcPts val="0"/>
              </a:spcBef>
              <a:buSzPts val="1200"/>
              <a:buFont typeface="Noto Sans Symbols"/>
              <a:buChar char="▪"/>
            </a:pPr>
            <a:r>
              <a:rPr lang="fr-FR" dirty="0">
                <a:solidFill>
                  <a:srgbClr val="000000"/>
                </a:solidFill>
              </a:rPr>
              <a:t>Tenez compte de la profession, des voyages et des expositions (par exemple, exposition à des personnes malades, à des animaux, à des toxines ou à des contaminants).</a:t>
            </a:r>
            <a:endParaRPr dirty="0"/>
          </a:p>
          <a:p>
            <a:pPr marL="829944" lvl="1" indent="-355690">
              <a:lnSpc>
                <a:spcPct val="115000"/>
              </a:lnSpc>
              <a:spcBef>
                <a:spcPts val="0"/>
              </a:spcBef>
              <a:buClr>
                <a:schemeClr val="dk1"/>
              </a:buClr>
              <a:buSzPts val="1200"/>
              <a:buFont typeface="Courier New"/>
              <a:buChar char="o"/>
            </a:pPr>
            <a:r>
              <a:rPr lang="fr-FR" b="1" u="sng" dirty="0"/>
              <a:t>Contacts</a:t>
            </a:r>
            <a:endParaRPr dirty="0"/>
          </a:p>
          <a:p>
            <a:pPr marL="1244916" lvl="2" indent="-296408">
              <a:lnSpc>
                <a:spcPct val="115000"/>
              </a:lnSpc>
              <a:spcBef>
                <a:spcPts val="0"/>
              </a:spcBef>
              <a:buClr>
                <a:schemeClr val="dk1"/>
              </a:buClr>
              <a:buSzPts val="1200"/>
              <a:buFont typeface="Noto Sans Symbols"/>
              <a:buChar char="▪"/>
            </a:pPr>
            <a:r>
              <a:rPr lang="fr-FR" dirty="0"/>
              <a:t>Particulièrement important pour les maladies susceptibles de se propager d'une personne à l'autre, comme Ebola, ou pour les infections transmissibles sexuellement .</a:t>
            </a:r>
            <a:endParaRPr dirty="0"/>
          </a:p>
          <a:p>
            <a:pPr marL="1244916" lvl="2" indent="-296408">
              <a:lnSpc>
                <a:spcPct val="115000"/>
              </a:lnSpc>
              <a:spcBef>
                <a:spcPts val="0"/>
              </a:spcBef>
              <a:buClr>
                <a:schemeClr val="dk1"/>
              </a:buClr>
              <a:buSzPts val="1200"/>
              <a:buFont typeface="Noto Sans Symbols"/>
              <a:buChar char="▪"/>
            </a:pPr>
            <a:r>
              <a:rPr lang="fr-FR" dirty="0"/>
              <a:t>Pour les maladies animales, il peut s'agir d'autres exploitations, de marchés ou de lieux où l'animal a pu entrer en contact avec d'autres animaux. </a:t>
            </a:r>
            <a:endParaRPr dirty="0"/>
          </a:p>
          <a:p>
            <a:pPr marL="652099" lvl="1" indent="-177845">
              <a:lnSpc>
                <a:spcPct val="115000"/>
              </a:lnSpc>
              <a:spcBef>
                <a:spcPts val="0"/>
              </a:spcBef>
              <a:buClr>
                <a:schemeClr val="dk1"/>
              </a:buClr>
              <a:buSzPts val="1200"/>
              <a:buFont typeface="Courier New"/>
              <a:buChar char="o"/>
            </a:pPr>
            <a:r>
              <a:rPr lang="fr-FR" b="1" dirty="0"/>
              <a:t>    </a:t>
            </a:r>
            <a:r>
              <a:rPr lang="fr-FR" b="1" u="sng" dirty="0"/>
              <a:t>Informations sur le rapporteur</a:t>
            </a:r>
            <a:endParaRPr dirty="0"/>
          </a:p>
          <a:p>
            <a:pPr marL="1244916" lvl="2" indent="-296408">
              <a:lnSpc>
                <a:spcPct val="115000"/>
              </a:lnSpc>
              <a:spcBef>
                <a:spcPts val="0"/>
              </a:spcBef>
              <a:buClr>
                <a:schemeClr val="dk1"/>
              </a:buClr>
              <a:buSzPts val="1200"/>
              <a:buFont typeface="Noto Sans Symbols"/>
              <a:buChar char="▪"/>
            </a:pPr>
            <a:r>
              <a:rPr lang="fr-FR" dirty="0"/>
              <a:t>Nom, téléphone et date, car cela permet de rappeler la personne qui a recueilli les informations initiales pour lui poser des questions supplémentaires. </a:t>
            </a:r>
            <a:r>
              <a:rPr lang="fr-FR" b="1" dirty="0"/>
              <a:t>&lt;CLIQUER&gt;</a:t>
            </a:r>
            <a:endParaRPr dirty="0"/>
          </a:p>
          <a:p>
            <a:pPr marL="1126352" lvl="2" indent="-98803">
              <a:lnSpc>
                <a:spcPct val="115000"/>
              </a:lnSpc>
              <a:spcBef>
                <a:spcPts val="0"/>
              </a:spcBef>
              <a:buClr>
                <a:schemeClr val="dk1"/>
              </a:buClr>
              <a:buSzPts val="1200"/>
            </a:pPr>
            <a:endParaRPr dirty="0"/>
          </a:p>
          <a:p>
            <a:pPr marL="177845" indent="-177845">
              <a:lnSpc>
                <a:spcPct val="115000"/>
              </a:lnSpc>
              <a:spcBef>
                <a:spcPts val="0"/>
              </a:spcBef>
              <a:buClr>
                <a:schemeClr val="dk1"/>
              </a:buClr>
              <a:buSzPts val="1200"/>
              <a:buFont typeface="Noto Sans Symbols"/>
              <a:buChar char="▪"/>
            </a:pPr>
            <a:r>
              <a:rPr lang="fr-FR" b="1" u="sng" dirty="0"/>
              <a:t>Dites</a:t>
            </a:r>
            <a:r>
              <a:rPr lang="fr-FR" dirty="0"/>
              <a:t> : Des échantillons de laboratoire doivent également être prélevés pour confirmer le diagnostic, comme nous l'avons vu précédemment.</a:t>
            </a:r>
            <a:endParaRPr dirty="0"/>
          </a:p>
          <a:p>
            <a:pPr marL="0" indent="0">
              <a:spcBef>
                <a:spcPts val="1618"/>
              </a:spcBef>
            </a:pPr>
            <a:endParaRPr dirty="0"/>
          </a:p>
        </p:txBody>
      </p:sp>
      <p:sp>
        <p:nvSpPr>
          <p:cNvPr id="788" name="Google Shape;788;p16: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3"/>
        <p:cNvGrpSpPr/>
        <p:nvPr/>
      </p:nvGrpSpPr>
      <p:grpSpPr>
        <a:xfrm>
          <a:off x="0" y="0"/>
          <a:ext cx="0" cy="0"/>
          <a:chOff x="0" y="0"/>
          <a:chExt cx="0" cy="0"/>
        </a:xfrm>
      </p:grpSpPr>
      <p:sp>
        <p:nvSpPr>
          <p:cNvPr id="794" name="Google Shape;794;p17: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95" name="Google Shape;795;p17: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lang="fr-FR" noProof="0" dirty="0"/>
          </a:p>
          <a:p>
            <a:pPr marL="0" indent="0">
              <a:spcBef>
                <a:spcPts val="1867"/>
              </a:spcBef>
            </a:pPr>
            <a:r>
              <a:rPr lang="fr-FR" b="1" i="1" dirty="0"/>
              <a:t> </a:t>
            </a:r>
            <a:endParaRPr lang="fr-FR" noProof="0" dirty="0"/>
          </a:p>
          <a:p>
            <a:pPr marL="177845" indent="-177845">
              <a:spcBef>
                <a:spcPts val="1867"/>
              </a:spcBef>
              <a:buClr>
                <a:schemeClr val="dk1"/>
              </a:buClr>
              <a:buSzPts val="1200"/>
              <a:buFont typeface="Noto Sans Symbols"/>
              <a:buChar char="❖"/>
            </a:pPr>
            <a:r>
              <a:rPr lang="fr-FR" b="1" i="1" dirty="0"/>
              <a:t>Envisagez de travailler avec un agent de santé local ou un membre du personnel d’une structure sanitaire qui connaît la région, la culture locale et les termes locaux couramment utilisés pour désigner les maladies ou les symptômes. L'agent de santé local peut présenter l'enquêteur comme faisant partie de l'équipe locale ou aider à la traduction si nécessaire.</a:t>
            </a:r>
            <a:endParaRPr lang="fr-FR" noProof="0" dirty="0"/>
          </a:p>
          <a:p>
            <a:pPr marL="0" indent="0">
              <a:spcBef>
                <a:spcPts val="1867"/>
              </a:spcBef>
            </a:pPr>
            <a:endParaRPr lang="fr-FR" b="1" dirty="0"/>
          </a:p>
          <a:p>
            <a:pPr marL="177845" indent="-177845">
              <a:lnSpc>
                <a:spcPct val="115000"/>
              </a:lnSpc>
              <a:spcBef>
                <a:spcPts val="1867"/>
              </a:spcBef>
              <a:buClr>
                <a:schemeClr val="dk1"/>
              </a:buClr>
              <a:buSzPts val="1200"/>
              <a:buFont typeface="Noto Sans Symbols"/>
              <a:buChar char="▪"/>
            </a:pPr>
            <a:r>
              <a:rPr lang="fr-FR" b="1" u="sng" dirty="0"/>
              <a:t>Dites</a:t>
            </a:r>
            <a:r>
              <a:rPr lang="fr-FR" dirty="0"/>
              <a:t> : Utilisez une approche systématique pour rendre l'enquête plus efficace et faciliter la documentation. Il n'existe pas de séquence unique, mais l'ordre des étapes présenté sur la diapositive est une suggestion. </a:t>
            </a:r>
            <a:endParaRPr lang="fr-FR" noProof="0" dirty="0"/>
          </a:p>
          <a:p>
            <a:pPr marL="177845" indent="-98803">
              <a:lnSpc>
                <a:spcPct val="115000"/>
              </a:lnSpc>
              <a:spcBef>
                <a:spcPts val="1867"/>
              </a:spcBef>
              <a:buClr>
                <a:schemeClr val="dk1"/>
              </a:buClr>
              <a:buSzPts val="1200"/>
            </a:pPr>
            <a:endParaRPr lang="fr-FR" b="1" dirty="0"/>
          </a:p>
          <a:p>
            <a:pPr marL="177845" indent="-177845">
              <a:lnSpc>
                <a:spcPct val="115000"/>
              </a:lnSpc>
              <a:spcBef>
                <a:spcPts val="1867"/>
              </a:spcBef>
              <a:buClr>
                <a:schemeClr val="dk1"/>
              </a:buClr>
              <a:buSzPts val="1200"/>
              <a:buFont typeface="Noto Sans Symbols"/>
              <a:buChar char="▪"/>
            </a:pPr>
            <a:r>
              <a:rPr lang="fr-FR" b="1" u="sng" dirty="0"/>
              <a:t>Lisez</a:t>
            </a:r>
            <a:r>
              <a:rPr lang="fr-FR" b="1" dirty="0"/>
              <a:t> #1 Commencer par la source du premier rapport</a:t>
            </a:r>
            <a:endParaRPr lang="fr-FR" noProof="0" dirty="0"/>
          </a:p>
          <a:p>
            <a:pPr marL="177845" indent="-177845">
              <a:lnSpc>
                <a:spcPct val="115000"/>
              </a:lnSpc>
              <a:spcBef>
                <a:spcPts val="1867"/>
              </a:spcBef>
              <a:buClr>
                <a:schemeClr val="dk1"/>
              </a:buClr>
              <a:buSzPts val="1200"/>
              <a:buFont typeface="Noto Sans Symbols"/>
              <a:buChar char="▪"/>
            </a:pPr>
            <a:r>
              <a:rPr lang="fr-FR" b="1" u="sng" dirty="0"/>
              <a:t>Dites</a:t>
            </a:r>
            <a:r>
              <a:rPr lang="fr-FR" b="1" dirty="0"/>
              <a:t> </a:t>
            </a:r>
            <a:r>
              <a:rPr lang="fr-FR" dirty="0"/>
              <a:t>: </a:t>
            </a:r>
            <a:endParaRPr lang="fr-FR" noProof="0" dirty="0"/>
          </a:p>
          <a:p>
            <a:pPr marL="829944" lvl="1" indent="-355690">
              <a:lnSpc>
                <a:spcPct val="115000"/>
              </a:lnSpc>
              <a:spcBef>
                <a:spcPts val="622"/>
              </a:spcBef>
              <a:buClr>
                <a:schemeClr val="dk1"/>
              </a:buClr>
              <a:buSzPts val="1200"/>
              <a:buFont typeface="Courier New"/>
              <a:buChar char="o"/>
            </a:pPr>
            <a:r>
              <a:rPr lang="fr-FR" dirty="0"/>
              <a:t>L'enquête commence lorsque quelqu'un appelle ou contacte le service de santé pour signaler un cas.</a:t>
            </a:r>
            <a:endParaRPr lang="fr-FR" noProof="0" dirty="0"/>
          </a:p>
          <a:p>
            <a:pPr marL="829944" lvl="1" indent="-355690">
              <a:lnSpc>
                <a:spcPct val="115000"/>
              </a:lnSpc>
              <a:spcBef>
                <a:spcPts val="0"/>
              </a:spcBef>
              <a:buClr>
                <a:schemeClr val="dk1"/>
              </a:buClr>
              <a:buSzPts val="1200"/>
              <a:buFont typeface="Courier New"/>
              <a:buChar char="o"/>
            </a:pPr>
            <a:r>
              <a:rPr lang="fr-FR" dirty="0"/>
              <a:t>Obtenez autant de détails que possible, car c'est peut-être la seule occasion de parler avec cette personne.</a:t>
            </a:r>
            <a:endParaRPr lang="fr-FR" noProof="0" dirty="0"/>
          </a:p>
          <a:p>
            <a:pPr marL="829944" lvl="1" indent="-355690">
              <a:lnSpc>
                <a:spcPct val="115000"/>
              </a:lnSpc>
              <a:spcBef>
                <a:spcPts val="0"/>
              </a:spcBef>
              <a:buClr>
                <a:schemeClr val="dk1"/>
              </a:buClr>
              <a:buSzPts val="1200"/>
              <a:buFont typeface="Courier New"/>
              <a:buChar char="o"/>
            </a:pPr>
            <a:r>
              <a:rPr lang="fr-FR" dirty="0"/>
              <a:t>Obtenez de bonnes coordonnées pour le rapporteur et le patient, y compris au moins un numéro de téléphone et une adresse électronique, au cas où un suivi supplémentaire serait nécessaire.</a:t>
            </a:r>
            <a:endParaRPr lang="fr-FR" noProof="0" dirty="0"/>
          </a:p>
          <a:p>
            <a:pPr marL="829944" lvl="1" indent="-355690">
              <a:lnSpc>
                <a:spcPct val="115000"/>
              </a:lnSpc>
              <a:spcBef>
                <a:spcPts val="0"/>
              </a:spcBef>
              <a:buClr>
                <a:schemeClr val="dk1"/>
              </a:buClr>
              <a:buSzPts val="1200"/>
              <a:buFont typeface="Courier New"/>
              <a:buChar char="o"/>
            </a:pPr>
            <a:r>
              <a:rPr lang="fr-FR" dirty="0"/>
              <a:t>Vérifier qu'il s'agit bien d'un cas en examinant les données. </a:t>
            </a:r>
            <a:r>
              <a:rPr lang="fr-FR" b="1" dirty="0"/>
              <a:t>&lt;CLIQUER&gt; </a:t>
            </a:r>
            <a:endParaRPr lang="fr-FR" noProof="0" dirty="0"/>
          </a:p>
          <a:p>
            <a:pPr marL="474254" lvl="1" indent="0">
              <a:lnSpc>
                <a:spcPct val="115000"/>
              </a:lnSpc>
              <a:spcBef>
                <a:spcPts val="1245"/>
              </a:spcBef>
              <a:buClr>
                <a:schemeClr val="dk1"/>
              </a:buClr>
              <a:buSzPts val="1200"/>
            </a:pPr>
            <a:endParaRPr lang="fr-FR" b="1" dirty="0"/>
          </a:p>
          <a:p>
            <a:pPr marL="177845" indent="-177845">
              <a:lnSpc>
                <a:spcPct val="115000"/>
              </a:lnSpc>
              <a:spcBef>
                <a:spcPts val="1245"/>
              </a:spcBef>
              <a:buClr>
                <a:schemeClr val="dk1"/>
              </a:buClr>
              <a:buSzPts val="1200"/>
              <a:buFont typeface="Noto Sans Symbols"/>
              <a:buChar char="▪"/>
            </a:pPr>
            <a:r>
              <a:rPr lang="fr-FR" b="1" u="sng" dirty="0"/>
              <a:t>Li</a:t>
            </a:r>
            <a:r>
              <a:rPr lang="fr-FR" b="1" u="sng" noProof="0" dirty="0"/>
              <a:t>sez</a:t>
            </a:r>
            <a:r>
              <a:rPr lang="fr-FR" b="1" dirty="0"/>
              <a:t> #2 Interroger le prestataire de soins médicaux, le soigneur d'animaux ou le personnel, &lt;CLIQUER&gt; </a:t>
            </a:r>
            <a:endParaRPr lang="fr-FR" noProof="0" dirty="0"/>
          </a:p>
          <a:p>
            <a:pPr marL="177845" indent="-98803">
              <a:lnSpc>
                <a:spcPct val="115000"/>
              </a:lnSpc>
              <a:spcBef>
                <a:spcPts val="1245"/>
              </a:spcBef>
              <a:buClr>
                <a:schemeClr val="dk1"/>
              </a:buClr>
              <a:buSzPts val="1200"/>
            </a:pPr>
            <a:endParaRPr lang="fr-FR" b="1" u="sng" dirty="0"/>
          </a:p>
          <a:p>
            <a:pPr marL="177845" indent="-177845">
              <a:lnSpc>
                <a:spcPct val="115000"/>
              </a:lnSpc>
              <a:spcBef>
                <a:spcPts val="1245"/>
              </a:spcBef>
              <a:buClr>
                <a:schemeClr val="dk1"/>
              </a:buClr>
              <a:buSzPts val="1200"/>
              <a:buFont typeface="Noto Sans Symbols"/>
              <a:buChar char="▪"/>
            </a:pPr>
            <a:r>
              <a:rPr lang="fr-FR" b="1" u="sng" dirty="0"/>
              <a:t>Li</a:t>
            </a:r>
            <a:r>
              <a:rPr lang="fr-FR" b="1" u="sng" noProof="0" dirty="0"/>
              <a:t>sez </a:t>
            </a:r>
            <a:r>
              <a:rPr lang="fr-FR" b="1" dirty="0"/>
              <a:t>#3 Examiner le dossier du patient  </a:t>
            </a:r>
            <a:endParaRPr lang="fr-FR" b="1" noProof="0"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Le personnel de l'agence de santé publique peut collecter les dossiers et les rapports, ou le clinicien, l'hôpital ou le vétérinaire peut fournir les dossiers médicaux, y compris les notes, les interprétations des radiographies, les rapports de pathologie, et toute autre information et rapports de laboratoire. </a:t>
            </a:r>
            <a:r>
              <a:rPr lang="fr-FR" b="1" dirty="0"/>
              <a:t>&lt;CLIQUER&gt; </a:t>
            </a:r>
            <a:endParaRPr lang="fr-FR" noProof="0" dirty="0"/>
          </a:p>
          <a:p>
            <a:pPr marL="177845" indent="-98803">
              <a:lnSpc>
                <a:spcPct val="115000"/>
              </a:lnSpc>
              <a:spcBef>
                <a:spcPts val="1245"/>
              </a:spcBef>
              <a:buClr>
                <a:schemeClr val="dk1"/>
              </a:buClr>
              <a:buSzPts val="1200"/>
            </a:pPr>
            <a:endParaRPr lang="fr-FR" b="1" dirty="0"/>
          </a:p>
          <a:p>
            <a:pPr marL="177845" indent="-177845">
              <a:lnSpc>
                <a:spcPct val="115000"/>
              </a:lnSpc>
              <a:spcBef>
                <a:spcPts val="1245"/>
              </a:spcBef>
              <a:buClr>
                <a:schemeClr val="dk1"/>
              </a:buClr>
              <a:buSzPts val="1200"/>
              <a:buFont typeface="Noto Sans Symbols"/>
              <a:buChar char="▪"/>
            </a:pPr>
            <a:r>
              <a:rPr lang="fr-FR" b="1" u="sng" dirty="0"/>
              <a:t>Li</a:t>
            </a:r>
            <a:r>
              <a:rPr lang="fr-FR" b="1" u="sng" noProof="0" dirty="0"/>
              <a:t>sez</a:t>
            </a:r>
            <a:r>
              <a:rPr lang="fr-FR" b="1" u="none" noProof="0" dirty="0"/>
              <a:t> </a:t>
            </a:r>
            <a:r>
              <a:rPr lang="fr-FR" b="1" dirty="0"/>
              <a:t>#4 Interroger le patient ou la personne qui s'occupe de lui &lt;CLIQUER&gt; </a:t>
            </a:r>
            <a:endParaRPr lang="fr-FR" noProof="0" dirty="0"/>
          </a:p>
          <a:p>
            <a:pPr marL="177845" indent="-98803">
              <a:lnSpc>
                <a:spcPct val="115000"/>
              </a:lnSpc>
              <a:spcBef>
                <a:spcPts val="1245"/>
              </a:spcBef>
              <a:buClr>
                <a:schemeClr val="dk1"/>
              </a:buClr>
              <a:buSzPts val="1200"/>
            </a:pPr>
            <a:endParaRPr lang="fr-FR" b="1" dirty="0"/>
          </a:p>
          <a:p>
            <a:pPr marL="177845" indent="-177845">
              <a:lnSpc>
                <a:spcPct val="115000"/>
              </a:lnSpc>
              <a:spcBef>
                <a:spcPts val="1245"/>
              </a:spcBef>
              <a:buClr>
                <a:schemeClr val="dk1"/>
              </a:buClr>
              <a:buSzPts val="1200"/>
              <a:buFont typeface="Noto Sans Symbols"/>
              <a:buChar char="▪"/>
            </a:pPr>
            <a:r>
              <a:rPr lang="fr-FR" b="1" u="sng" dirty="0"/>
              <a:t>Lisez</a:t>
            </a:r>
            <a:r>
              <a:rPr lang="fr-FR" b="1" dirty="0"/>
              <a:t> #5 Interroger des membres de la famille, des amis ou des voisins. </a:t>
            </a:r>
            <a:endParaRPr lang="fr-FR" noProof="0" dirty="0"/>
          </a:p>
          <a:p>
            <a:pPr marL="177845" indent="-177845">
              <a:lnSpc>
                <a:spcPct val="115000"/>
              </a:lnSpc>
              <a:spcBef>
                <a:spcPts val="1245"/>
              </a:spcBef>
              <a:buClr>
                <a:schemeClr val="dk1"/>
              </a:buClr>
              <a:buSzPts val="1200"/>
              <a:buFont typeface="Noto Sans Symbols"/>
              <a:buChar char="▪"/>
            </a:pPr>
            <a:r>
              <a:rPr lang="fr-FR" b="1" u="sng" dirty="0"/>
              <a:t>Dites</a:t>
            </a:r>
            <a:r>
              <a:rPr lang="fr-FR" b="1" dirty="0"/>
              <a:t> : </a:t>
            </a:r>
            <a:r>
              <a:rPr lang="fr-FR" dirty="0"/>
              <a:t>Le cas échéant, déterminez si des cas similaires de maladie se sont produits parmi les membres de la famille, les contacts ou les collègues de travail. Pour les maladies animales ou les zoonoses, déterminez si d'autres animaux (</a:t>
            </a:r>
            <a:r>
              <a:rPr lang="fr-FR" i="1" dirty="0"/>
              <a:t>d'autres animaux du troupeau, d'autres espèces, d'autres exploitations, etc</a:t>
            </a:r>
            <a:r>
              <a:rPr lang="fr-FR" dirty="0"/>
              <a:t>.) ont signalé une maladie similaire. </a:t>
            </a:r>
            <a:r>
              <a:rPr lang="fr-FR" b="1" dirty="0"/>
              <a:t>&lt;CLIQUER&gt; </a:t>
            </a:r>
            <a:endParaRPr lang="fr-FR" noProof="0" dirty="0"/>
          </a:p>
          <a:p>
            <a:pPr marL="177845" indent="-98803">
              <a:lnSpc>
                <a:spcPct val="115000"/>
              </a:lnSpc>
              <a:spcBef>
                <a:spcPts val="1245"/>
              </a:spcBef>
              <a:buClr>
                <a:schemeClr val="dk1"/>
              </a:buClr>
              <a:buSzPts val="1200"/>
            </a:pPr>
            <a:endParaRPr lang="fr-FR" dirty="0"/>
          </a:p>
          <a:p>
            <a:pPr marL="177845" indent="-177845">
              <a:lnSpc>
                <a:spcPct val="115000"/>
              </a:lnSpc>
              <a:spcBef>
                <a:spcPts val="1245"/>
              </a:spcBef>
              <a:buClr>
                <a:schemeClr val="dk1"/>
              </a:buClr>
              <a:buSzPts val="1200"/>
              <a:buFont typeface="Noto Sans Symbols"/>
              <a:buChar char="▪"/>
            </a:pPr>
            <a:r>
              <a:rPr lang="fr-FR" b="1" u="sng" dirty="0"/>
              <a:t>Lisez</a:t>
            </a:r>
            <a:r>
              <a:rPr lang="fr-FR" b="1" dirty="0"/>
              <a:t> #6 Obtenir des copies des résultats des tests de laboratoire </a:t>
            </a:r>
            <a:endParaRPr lang="fr-FR" noProof="0"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Examinez les rapports de laboratoire. L'enquêteur doit également demander au laboratoire de conserver tous les échantillons cliniques et les isolats du patient ou de l'animal jusqu'à la fin de l'enquête. Il peut être nécessaire de rechercher d'autres agents pathogènes ou de transmettre les isolats à un laboratoire de référence pour des tests supplémentaires ou spécialisés.  Une fois jetés, les spécimens ne peuvent être récupérés.</a:t>
            </a:r>
            <a:endParaRPr lang="fr-FR" noProof="0" dirty="0"/>
          </a:p>
          <a:p>
            <a:pPr marL="474254" lvl="1" indent="0">
              <a:lnSpc>
                <a:spcPct val="115000"/>
              </a:lnSpc>
              <a:spcBef>
                <a:spcPts val="2490"/>
              </a:spcBef>
            </a:pPr>
            <a:endParaRPr dirty="0"/>
          </a:p>
          <a:p>
            <a:pPr marL="0" indent="0">
              <a:spcBef>
                <a:spcPts val="996"/>
              </a:spcBef>
            </a:pPr>
            <a:endParaRPr dirty="0"/>
          </a:p>
        </p:txBody>
      </p:sp>
      <p:sp>
        <p:nvSpPr>
          <p:cNvPr id="796" name="Google Shape;796;p17: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0"/>
        <p:cNvGrpSpPr/>
        <p:nvPr/>
      </p:nvGrpSpPr>
      <p:grpSpPr>
        <a:xfrm>
          <a:off x="0" y="0"/>
          <a:ext cx="0" cy="0"/>
          <a:chOff x="0" y="0"/>
          <a:chExt cx="0" cy="0"/>
        </a:xfrm>
      </p:grpSpPr>
      <p:sp>
        <p:nvSpPr>
          <p:cNvPr id="801" name="Google Shape;801;p1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02" name="Google Shape;802;p1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lang="fr-FR" noProof="0" dirty="0"/>
          </a:p>
          <a:p>
            <a:pPr marL="0" indent="0">
              <a:spcBef>
                <a:spcPts val="1867"/>
              </a:spcBef>
            </a:pPr>
            <a:endParaRPr lang="fr-FR" b="1" dirty="0"/>
          </a:p>
          <a:p>
            <a:pPr marL="177845" indent="-177845">
              <a:lnSpc>
                <a:spcPct val="115000"/>
              </a:lnSpc>
              <a:spcBef>
                <a:spcPts val="1867"/>
              </a:spcBef>
              <a:buClr>
                <a:schemeClr val="dk1"/>
              </a:buClr>
              <a:buSzPts val="1200"/>
              <a:buFont typeface="Noto Sans Symbols"/>
              <a:buChar char="▪"/>
            </a:pPr>
            <a:r>
              <a:rPr lang="fr-FR" b="1" u="sng" dirty="0"/>
              <a:t>Dites</a:t>
            </a:r>
            <a:r>
              <a:rPr lang="fr-FR" dirty="0"/>
              <a:t> : Une bonne présentation permet d'instaurer un climat de confiance et contribue à la réussite de l'entretien.  Les entretiens doivent être menés avec respect, quelle que soit la position officielle de la personne interrogée ou son niveau d'éducation.</a:t>
            </a:r>
            <a:endParaRPr lang="fr-FR" noProof="0" dirty="0"/>
          </a:p>
          <a:p>
            <a:pPr marL="177845" indent="-98803">
              <a:lnSpc>
                <a:spcPct val="115000"/>
              </a:lnSpc>
              <a:spcBef>
                <a:spcPts val="1867"/>
              </a:spcBef>
              <a:buClr>
                <a:schemeClr val="dk1"/>
              </a:buClr>
              <a:buSzPts val="1200"/>
            </a:pPr>
            <a:endParaRPr lang="fr-FR" b="1" dirty="0"/>
          </a:p>
          <a:p>
            <a:pPr marL="177845" indent="-177845">
              <a:lnSpc>
                <a:spcPct val="115000"/>
              </a:lnSpc>
              <a:spcBef>
                <a:spcPts val="1867"/>
              </a:spcBef>
              <a:buClr>
                <a:schemeClr val="dk1"/>
              </a:buClr>
              <a:buSzPts val="1200"/>
              <a:buFont typeface="Noto Sans Symbols"/>
              <a:buChar char="▪"/>
            </a:pPr>
            <a:r>
              <a:rPr lang="fr-FR" b="1" u="sng" dirty="0"/>
              <a:t>Demandez</a:t>
            </a:r>
            <a:r>
              <a:rPr lang="fr-FR" dirty="0"/>
              <a:t> : Comment vous assurez-vous que votre conversation commence bien ? Vous identifiez-vous d'emblée comme un professionnel de la santé publique ? </a:t>
            </a:r>
            <a:endParaRPr lang="fr-FR" noProof="0" dirty="0"/>
          </a:p>
          <a:p>
            <a:pPr marL="177845" indent="-98803">
              <a:lnSpc>
                <a:spcPct val="115000"/>
              </a:lnSpc>
              <a:spcBef>
                <a:spcPts val="1867"/>
              </a:spcBef>
              <a:buClr>
                <a:schemeClr val="dk1"/>
              </a:buClr>
              <a:buSzPts val="1200"/>
            </a:pPr>
            <a:endParaRPr lang="fr-FR" dirty="0"/>
          </a:p>
          <a:p>
            <a:pPr marL="177845" indent="-177845">
              <a:lnSpc>
                <a:spcPct val="115000"/>
              </a:lnSpc>
              <a:spcBef>
                <a:spcPts val="1867"/>
              </a:spcBef>
              <a:buClr>
                <a:schemeClr val="dk1"/>
              </a:buClr>
              <a:buSzPts val="1200"/>
              <a:buFont typeface="Noto Sans Symbols"/>
              <a:buChar char="▪"/>
            </a:pPr>
            <a:r>
              <a:rPr lang="fr-FR" b="1" u="sng" noProof="0" dirty="0"/>
              <a:t>Remerciez</a:t>
            </a:r>
            <a:r>
              <a:rPr lang="fr-FR" b="1" dirty="0"/>
              <a:t> </a:t>
            </a:r>
            <a:r>
              <a:rPr lang="fr-FR" dirty="0"/>
              <a:t>les participants pour leurs réponses.  </a:t>
            </a:r>
            <a:r>
              <a:rPr lang="fr-FR" b="1" i="1" dirty="0"/>
              <a:t>Suggestion de réponse :</a:t>
            </a:r>
            <a:r>
              <a:rPr lang="fr-FR" i="1" dirty="0"/>
              <a:t> Cela dépend. Cela donne de la crédibilité. Cela peut soulever des questions si la personne qui répond au téléphone est un conjoint ou un parent. Faites preuve de discernement !</a:t>
            </a:r>
            <a:endParaRPr lang="fr-FR" noProof="0" dirty="0"/>
          </a:p>
          <a:p>
            <a:pPr marL="474254" indent="0">
              <a:lnSpc>
                <a:spcPct val="115000"/>
              </a:lnSpc>
              <a:spcBef>
                <a:spcPts val="1867"/>
              </a:spcBef>
            </a:pPr>
            <a:endParaRPr lang="fr-FR" dirty="0"/>
          </a:p>
          <a:p>
            <a:pPr marL="474254" lvl="1" indent="0">
              <a:lnSpc>
                <a:spcPct val="115000"/>
              </a:lnSpc>
              <a:spcBef>
                <a:spcPts val="1867"/>
              </a:spcBef>
            </a:pPr>
            <a:r>
              <a:rPr lang="fr-FR" b="1" i="1" dirty="0"/>
              <a:t>Autres conseils :</a:t>
            </a:r>
            <a:endParaRPr lang="fr-FR" noProof="0" dirty="0"/>
          </a:p>
          <a:p>
            <a:pPr marL="1304197" lvl="2" indent="-355690">
              <a:lnSpc>
                <a:spcPct val="115000"/>
              </a:lnSpc>
              <a:spcBef>
                <a:spcPts val="622"/>
              </a:spcBef>
              <a:buClr>
                <a:schemeClr val="dk1"/>
              </a:buClr>
              <a:buSzPts val="1200"/>
              <a:buFont typeface="Courier New"/>
              <a:buChar char="o"/>
            </a:pPr>
            <a:r>
              <a:rPr lang="fr-FR" i="1" dirty="0"/>
              <a:t>Décidez s'il est utile ou non de porter une pièce d'identité du personnel du ministère. </a:t>
            </a:r>
            <a:endParaRPr lang="fr-FR" noProof="0" dirty="0"/>
          </a:p>
          <a:p>
            <a:pPr marL="1304197" lvl="2" indent="-355690">
              <a:lnSpc>
                <a:spcPct val="115000"/>
              </a:lnSpc>
              <a:spcBef>
                <a:spcPts val="0"/>
              </a:spcBef>
              <a:buClr>
                <a:schemeClr val="dk1"/>
              </a:buClr>
              <a:buSzPts val="1200"/>
              <a:buFont typeface="Courier New"/>
              <a:buChar char="o"/>
            </a:pPr>
            <a:r>
              <a:rPr lang="fr-FR" i="1" dirty="0"/>
              <a:t>Adoptez une approche professionnelle tout en faisant preuve d'empathie. (« Aidez-nous à faire de notre mieux pour aider votre enfant et les autres enfants. »)</a:t>
            </a:r>
            <a:endParaRPr lang="fr-FR" noProof="0" dirty="0"/>
          </a:p>
          <a:p>
            <a:pPr marL="1304197" lvl="2" indent="-355690">
              <a:lnSpc>
                <a:spcPct val="115000"/>
              </a:lnSpc>
              <a:spcBef>
                <a:spcPts val="0"/>
              </a:spcBef>
              <a:buClr>
                <a:schemeClr val="dk1"/>
              </a:buClr>
              <a:buSzPts val="1200"/>
              <a:buFont typeface="Courier New"/>
              <a:buChar char="o"/>
            </a:pPr>
            <a:r>
              <a:rPr lang="fr-FR" i="1" dirty="0"/>
              <a:t>Confirmez l'identité de votre interlocuteur.</a:t>
            </a:r>
            <a:endParaRPr lang="fr-FR" noProof="0" dirty="0"/>
          </a:p>
          <a:p>
            <a:pPr marL="1600606" lvl="3" indent="-177845">
              <a:lnSpc>
                <a:spcPct val="115000"/>
              </a:lnSpc>
              <a:spcBef>
                <a:spcPts val="0"/>
              </a:spcBef>
              <a:buClr>
                <a:schemeClr val="dk1"/>
              </a:buClr>
              <a:buSzPts val="1200"/>
              <a:buFont typeface="Noto Sans Symbols"/>
              <a:buChar char="❑"/>
            </a:pPr>
            <a:r>
              <a:rPr lang="fr-FR" i="1" dirty="0"/>
              <a:t>N'interrogez pas un membre du ménage sans avoir d'abord parlé avec le patient, le chef de famille ou le parent d'un jeune patient ou d'un enfant.</a:t>
            </a:r>
            <a:endParaRPr lang="fr-FR" noProof="0" dirty="0"/>
          </a:p>
          <a:p>
            <a:pPr marL="1304197" lvl="2" indent="-355690">
              <a:lnSpc>
                <a:spcPct val="115000"/>
              </a:lnSpc>
              <a:spcBef>
                <a:spcPts val="0"/>
              </a:spcBef>
              <a:buClr>
                <a:schemeClr val="dk1"/>
              </a:buClr>
              <a:buSzPts val="1200"/>
              <a:buFont typeface="Courier New"/>
              <a:buChar char="o"/>
            </a:pPr>
            <a:r>
              <a:rPr lang="fr-FR" i="1" dirty="0"/>
              <a:t>Une fois que vous êtes sûr de parler à la bonne personne, utilisez un langage simple et concis pour expliquer la raison de votre appel.</a:t>
            </a:r>
            <a:endParaRPr lang="fr-FR" noProof="0" dirty="0"/>
          </a:p>
          <a:p>
            <a:pPr marL="1304197" lvl="2" indent="-355690">
              <a:lnSpc>
                <a:spcPct val="115000"/>
              </a:lnSpc>
              <a:spcBef>
                <a:spcPts val="0"/>
              </a:spcBef>
              <a:buClr>
                <a:schemeClr val="dk1"/>
              </a:buClr>
              <a:buSzPts val="1200"/>
              <a:buFont typeface="Courier New"/>
              <a:buChar char="o"/>
            </a:pPr>
            <a:r>
              <a:rPr lang="fr-FR" i="1" dirty="0"/>
              <a:t>Si vous ne parlez pas à la bonne personne :</a:t>
            </a:r>
            <a:endParaRPr lang="fr-FR" noProof="0" dirty="0"/>
          </a:p>
          <a:p>
            <a:pPr marL="1600606" lvl="3" indent="-177845">
              <a:lnSpc>
                <a:spcPct val="115000"/>
              </a:lnSpc>
              <a:spcBef>
                <a:spcPts val="0"/>
              </a:spcBef>
              <a:buClr>
                <a:schemeClr val="dk1"/>
              </a:buClr>
              <a:buSzPts val="1200"/>
              <a:buFont typeface="Noto Sans Symbols"/>
              <a:buChar char="❑"/>
            </a:pPr>
            <a:r>
              <a:rPr lang="fr-FR" i="1" dirty="0"/>
              <a:t> Demandez à parler au patient ou à ses parents - </a:t>
            </a:r>
            <a:r>
              <a:rPr lang="fr-FR" i="1" u="sng" dirty="0"/>
              <a:t>n'expliquez pas pourquoi</a:t>
            </a:r>
            <a:r>
              <a:rPr lang="fr-FR" i="1" dirty="0"/>
              <a:t>.</a:t>
            </a:r>
            <a:endParaRPr lang="fr-FR" noProof="0" dirty="0"/>
          </a:p>
          <a:p>
            <a:pPr marL="1600606" lvl="3" indent="-177845">
              <a:lnSpc>
                <a:spcPct val="115000"/>
              </a:lnSpc>
              <a:spcBef>
                <a:spcPts val="0"/>
              </a:spcBef>
              <a:buClr>
                <a:schemeClr val="dk1"/>
              </a:buClr>
              <a:buSzPts val="1200"/>
              <a:buFont typeface="Noto Sans Symbols"/>
              <a:buChar char="❑"/>
            </a:pPr>
            <a:r>
              <a:rPr lang="fr-FR" i="1" dirty="0"/>
              <a:t>Si le patient ou le parent n'est pas disponible, demandez-lui le meilleur moment pour le rappeler ou s’il y a un autre numéro où il peut être joint.</a:t>
            </a:r>
            <a:endParaRPr lang="fr-FR" noProof="0" dirty="0"/>
          </a:p>
          <a:p>
            <a:pPr marL="1304197" lvl="2" indent="-355690">
              <a:lnSpc>
                <a:spcPct val="115000"/>
              </a:lnSpc>
              <a:spcBef>
                <a:spcPts val="0"/>
              </a:spcBef>
              <a:buClr>
                <a:schemeClr val="dk1"/>
              </a:buClr>
              <a:buSzPts val="1200"/>
              <a:buFont typeface="Courier New"/>
              <a:buChar char="o"/>
            </a:pPr>
            <a:r>
              <a:rPr lang="fr-FR" i="1" dirty="0"/>
              <a:t>Garantir le respect de la vie privée des patients dans toute la mesure du possible !</a:t>
            </a:r>
            <a:endParaRPr lang="fr-FR" noProof="0" dirty="0"/>
          </a:p>
          <a:p>
            <a:pPr marL="1304197" lvl="2" indent="-355690">
              <a:lnSpc>
                <a:spcPct val="115000"/>
              </a:lnSpc>
              <a:spcBef>
                <a:spcPts val="0"/>
              </a:spcBef>
              <a:buClr>
                <a:schemeClr val="dk1"/>
              </a:buClr>
              <a:buSzPts val="1200"/>
              <a:buFont typeface="Courier New"/>
              <a:buChar char="o"/>
            </a:pPr>
            <a:r>
              <a:rPr lang="fr-FR" i="1" dirty="0"/>
              <a:t>Si le cas concerne la population animale, assurez-vous de parler au propriétaire. Il pourra alors vous indiquer la personne appropriée pour discuter de la maladie de l'animal. </a:t>
            </a:r>
            <a:endParaRPr lang="fr-FR" noProof="0" dirty="0"/>
          </a:p>
          <a:p>
            <a:pPr marL="0" indent="0">
              <a:spcBef>
                <a:spcPts val="1618"/>
              </a:spcBef>
            </a:pPr>
            <a:endParaRPr dirty="0"/>
          </a:p>
        </p:txBody>
      </p:sp>
      <p:sp>
        <p:nvSpPr>
          <p:cNvPr id="803" name="Google Shape;803;p1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0"/>
        <p:cNvGrpSpPr/>
        <p:nvPr/>
      </p:nvGrpSpPr>
      <p:grpSpPr>
        <a:xfrm>
          <a:off x="0" y="0"/>
          <a:ext cx="0" cy="0"/>
          <a:chOff x="0" y="0"/>
          <a:chExt cx="0" cy="0"/>
        </a:xfrm>
      </p:grpSpPr>
      <p:sp>
        <p:nvSpPr>
          <p:cNvPr id="641" name="Google Shape;641;g322103226ec_0_355:notes"/>
          <p:cNvSpPr>
            <a:spLocks noGrp="1" noRot="1" noChangeAspect="1"/>
          </p:cNvSpPr>
          <p:nvPr>
            <p:ph type="sldImg" idx="2"/>
          </p:nvPr>
        </p:nvSpPr>
        <p:spPr>
          <a:xfrm>
            <a:off x="512763" y="742950"/>
            <a:ext cx="6608762" cy="37179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42" name="Google Shape;642;g322103226ec_0_355:notes"/>
          <p:cNvSpPr txBox="1">
            <a:spLocks noGrp="1"/>
          </p:cNvSpPr>
          <p:nvPr>
            <p:ph type="body" idx="1"/>
          </p:nvPr>
        </p:nvSpPr>
        <p:spPr>
          <a:xfrm>
            <a:off x="732182" y="4561226"/>
            <a:ext cx="5850783" cy="4318495"/>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noProof="0" dirty="0">
                <a:latin typeface="Arial  "/>
                <a:ea typeface="Arial  "/>
                <a:cs typeface="Arial  "/>
                <a:sym typeface="Arial  "/>
              </a:rPr>
              <a:t>Notes de l'instructeur :</a:t>
            </a:r>
            <a:endParaRPr lang="fr-FR" noProof="0" dirty="0"/>
          </a:p>
          <a:p>
            <a:pPr marL="0" indent="0">
              <a:spcBef>
                <a:spcPts val="373"/>
              </a:spcBef>
            </a:pPr>
            <a:endParaRPr lang="fr-FR" b="1" noProof="0" dirty="0">
              <a:latin typeface="Arial"/>
              <a:ea typeface="Arial"/>
              <a:cs typeface="Arial"/>
              <a:sym typeface="Arial"/>
            </a:endParaRPr>
          </a:p>
          <a:p>
            <a:pPr marL="177845" indent="-177845">
              <a:spcBef>
                <a:spcPts val="373"/>
              </a:spcBef>
              <a:buClr>
                <a:schemeClr val="dk1"/>
              </a:buClr>
              <a:buSzPts val="1200"/>
              <a:buFont typeface="Noto Sans Symbols"/>
              <a:buChar char="❖"/>
            </a:pPr>
            <a:r>
              <a:rPr lang="fr-FR" b="1" i="1" noProof="0" dirty="0">
                <a:latin typeface="Arial"/>
                <a:ea typeface="Arial"/>
                <a:cs typeface="Arial"/>
                <a:sym typeface="Arial"/>
              </a:rPr>
              <a:t>Ces icônes servent de signaux.  Chaque icône est destinée à aider à naviguer dans le contenu et à savoir ce qui nous attend.</a:t>
            </a:r>
            <a:endParaRPr lang="fr-FR" noProof="0" dirty="0"/>
          </a:p>
          <a:p>
            <a:pPr marL="0" indent="0">
              <a:spcBef>
                <a:spcPts val="373"/>
              </a:spcBef>
            </a:pPr>
            <a:endParaRPr lang="fr-FR" b="1" noProof="0" dirty="0">
              <a:latin typeface="Arial"/>
              <a:ea typeface="Arial"/>
              <a:cs typeface="Arial"/>
              <a:sym typeface="Arial"/>
            </a:endParaRPr>
          </a:p>
          <a:p>
            <a:pPr marL="177845" indent="-177845">
              <a:spcBef>
                <a:spcPts val="373"/>
              </a:spcBef>
              <a:buClr>
                <a:schemeClr val="dk1"/>
              </a:buClr>
              <a:buSzPts val="1200"/>
              <a:buFont typeface="Arial"/>
              <a:buChar char="•"/>
            </a:pPr>
            <a:r>
              <a:rPr lang="fr-FR" b="1" u="sng" dirty="0"/>
              <a:t>Dites</a:t>
            </a:r>
            <a:r>
              <a:rPr lang="fr-FR" b="1" dirty="0"/>
              <a:t> : </a:t>
            </a:r>
            <a:r>
              <a:rPr lang="fr-FR" dirty="0"/>
              <a:t>Pour rappel, </a:t>
            </a:r>
            <a:r>
              <a:rPr lang="fr-FR" noProof="0" dirty="0">
                <a:latin typeface="Arial"/>
                <a:ea typeface="Arial"/>
                <a:cs typeface="Arial"/>
                <a:sym typeface="Arial"/>
              </a:rPr>
              <a:t>vous verrez ces icônes utilisées tout au long des présentations de </a:t>
            </a:r>
            <a:r>
              <a:rPr lang="fr-CA" b="0" i="0" dirty="0">
                <a:latin typeface="+mn-lt"/>
              </a:rPr>
              <a:t>FETP-Première ligne</a:t>
            </a:r>
            <a:r>
              <a:rPr lang="fr-FR" b="0" i="0" noProof="0" dirty="0">
                <a:latin typeface="Arial"/>
                <a:ea typeface="Arial"/>
                <a:cs typeface="Arial"/>
                <a:sym typeface="Arial"/>
              </a:rPr>
              <a:t>. </a:t>
            </a:r>
            <a:endParaRPr lang="fr-FR" b="0" i="0" noProof="0" dirty="0"/>
          </a:p>
          <a:p>
            <a:pPr marL="0" indent="0">
              <a:spcBef>
                <a:spcPts val="373"/>
              </a:spcBef>
              <a:buClr>
                <a:schemeClr val="dk1"/>
              </a:buClr>
              <a:buSzPts val="1200"/>
            </a:pPr>
            <a:endParaRPr dirty="0"/>
          </a:p>
        </p:txBody>
      </p:sp>
      <p:sp>
        <p:nvSpPr>
          <p:cNvPr id="643" name="Google Shape;643;g322103226ec_0_355:notes"/>
          <p:cNvSpPr txBox="1">
            <a:spLocks noGrp="1"/>
          </p:cNvSpPr>
          <p:nvPr>
            <p:ph type="sldNum" idx="12"/>
          </p:nvPr>
        </p:nvSpPr>
        <p:spPr>
          <a:xfrm>
            <a:off x="4142962" y="9119172"/>
            <a:ext cx="3170504" cy="480246"/>
          </a:xfrm>
          <a:prstGeom prst="rect">
            <a:avLst/>
          </a:prstGeom>
          <a:noFill/>
          <a:ln>
            <a:noFill/>
          </a:ln>
        </p:spPr>
        <p:txBody>
          <a:bodyPr spcFirstLastPara="1" wrap="square" lIns="96624" tIns="48312" rIns="96624" bIns="48312" anchor="b" anchorCtr="0">
            <a:noAutofit/>
          </a:bodyPr>
          <a:lstStyle/>
          <a:p>
            <a:pPr algn="r">
              <a:buSzPts val="1200"/>
            </a:pPr>
            <a:fld id="{00000000-1234-1234-1234-123412341234}" type="slidenum">
              <a:rPr lang="fr-FR" sz="1200">
                <a:latin typeface="Calibri"/>
                <a:ea typeface="Calibri"/>
                <a:cs typeface="Calibri"/>
                <a:sym typeface="Calibri"/>
              </a:rPr>
              <a:pPr algn="r">
                <a:buSzPts val="1200"/>
              </a:pPr>
              <a:t>2</a:t>
            </a:fld>
            <a:endParaRPr sz="1200">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7"/>
        <p:cNvGrpSpPr/>
        <p:nvPr/>
      </p:nvGrpSpPr>
      <p:grpSpPr>
        <a:xfrm>
          <a:off x="0" y="0"/>
          <a:ext cx="0" cy="0"/>
          <a:chOff x="0" y="0"/>
          <a:chExt cx="0" cy="0"/>
        </a:xfrm>
      </p:grpSpPr>
      <p:sp>
        <p:nvSpPr>
          <p:cNvPr id="808" name="Google Shape;808;p1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09" name="Google Shape;809;p1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p>
          <a:p>
            <a:pPr marL="177845" indent="-98803">
              <a:lnSpc>
                <a:spcPct val="115000"/>
              </a:lnSpc>
              <a:spcBef>
                <a:spcPts val="1867"/>
              </a:spcBef>
              <a:buClr>
                <a:schemeClr val="dk1"/>
              </a:buClr>
              <a:buSzPts val="1200"/>
            </a:pPr>
            <a:endParaRPr lang="fr-FR" b="1" u="sng" dirty="0"/>
          </a:p>
          <a:p>
            <a:pPr marL="177845" indent="-177845">
              <a:lnSpc>
                <a:spcPct val="115000"/>
              </a:lnSpc>
              <a:spcBef>
                <a:spcPts val="1867"/>
              </a:spcBef>
              <a:buClr>
                <a:schemeClr val="dk1"/>
              </a:buClr>
              <a:buSzPts val="1200"/>
              <a:buFont typeface="Noto Sans Symbols"/>
              <a:buChar char="▪"/>
            </a:pPr>
            <a:r>
              <a:rPr lang="fr-FR" b="1" u="sng" dirty="0"/>
              <a:t>Précise</a:t>
            </a:r>
            <a:r>
              <a:rPr lang="fr-FR" b="1" u="sng" noProof="0" dirty="0"/>
              <a:t>z</a:t>
            </a:r>
            <a:r>
              <a:rPr lang="fr-FR" dirty="0"/>
              <a:t> : Si un formulaire de collecte de données ou un questionnaire est disponible, il faut l'utiliser. Sinon, les sites Internet de l'OMS et de CDC sont des ressources possibles pour les formulaires existants qui peuvent être modifiés en fonction des besoins locaux. Pendant l'entretien </a:t>
            </a:r>
            <a:r>
              <a:rPr lang="fr-FR" b="1" dirty="0"/>
              <a:t>rassurez la personne interrogée et sa famille </a:t>
            </a:r>
            <a:r>
              <a:rPr lang="fr-FR" dirty="0"/>
              <a:t>sur le fait que les informations recueillies seront traitées de manière confidentielle et que la participation à l'entretien peut aider d'autres personnes de la communauté en prévenant la maladie. Aidez la personne interrogée à comprendre l'objectif de l'entretien et son impact éventuel sur elle. </a:t>
            </a:r>
            <a:r>
              <a:rPr lang="fr-FR" u="sng" dirty="0"/>
              <a:t>Ne pas susciter d'inquiétude excessive. </a:t>
            </a:r>
            <a:br>
              <a:rPr lang="fr-FR" u="sng" dirty="0"/>
            </a:br>
            <a:endParaRPr lang="fr-FR" u="sng" noProof="0" dirty="0">
              <a:latin typeface="Arial"/>
              <a:ea typeface="Arial"/>
              <a:cs typeface="Arial"/>
              <a:sym typeface="Arial"/>
            </a:endParaRPr>
          </a:p>
          <a:p>
            <a:pPr marL="177845" indent="-177845">
              <a:lnSpc>
                <a:spcPct val="114999"/>
              </a:lnSpc>
              <a:spcBef>
                <a:spcPts val="1867"/>
              </a:spcBef>
              <a:buClr>
                <a:schemeClr val="dk1"/>
              </a:buClr>
              <a:buSzPts val="1200"/>
              <a:buFont typeface="Noto Sans Symbols"/>
              <a:buChar char="▪"/>
            </a:pPr>
            <a:r>
              <a:rPr lang="fr-FR" b="1" u="sng" dirty="0"/>
              <a:t>Dites</a:t>
            </a:r>
            <a:r>
              <a:rPr lang="fr-FR" dirty="0"/>
              <a:t> : </a:t>
            </a:r>
            <a:r>
              <a:rPr lang="fr-FR" noProof="0" dirty="0">
                <a:latin typeface="Arial"/>
                <a:ea typeface="Arial"/>
                <a:cs typeface="Arial"/>
                <a:sym typeface="Arial"/>
              </a:rPr>
              <a:t>La personne interrogée peut être effrayée, surtout s'il s'agit d'une maladie grave comme Ebola, par la confidentialité, la stigmatisation et les conséquences sanitaires et économiques de l'infection. Il est important de faire preuve d'empathie à l'égard de ces préoccupations. Vos questions recevront de meilleures réponses si vous êtes aimable et empathique. Il est également utile d'avoir quelques connaissances sur la maladie qui fait l'objet de l'entretien afin de pouvoir répondre honnêtement aux questions de la personne interrogée. Dire « je ne sais pas » n'est vraiment pas acceptable dans </a:t>
            </a:r>
            <a:r>
              <a:rPr lang="fr-FR" b="0" noProof="0" dirty="0">
                <a:latin typeface="Arial"/>
                <a:ea typeface="Arial"/>
                <a:cs typeface="Arial"/>
                <a:sym typeface="Arial"/>
              </a:rPr>
              <a:t>ces situations </a:t>
            </a:r>
            <a:r>
              <a:rPr lang="fr-FR" b="1" noProof="0" dirty="0">
                <a:latin typeface="Arial"/>
                <a:ea typeface="Arial"/>
                <a:cs typeface="Arial"/>
                <a:sym typeface="Arial"/>
              </a:rPr>
              <a:t>&lt;CLIQUER&gt; </a:t>
            </a:r>
            <a:endParaRPr lang="fr-FR" noProof="0" dirty="0"/>
          </a:p>
          <a:p>
            <a:pPr marL="177845" indent="-98803">
              <a:lnSpc>
                <a:spcPct val="115000"/>
              </a:lnSpc>
              <a:spcBef>
                <a:spcPts val="1867"/>
              </a:spcBef>
              <a:buClr>
                <a:schemeClr val="dk1"/>
              </a:buClr>
              <a:buSzPts val="1200"/>
            </a:pPr>
            <a:endParaRPr lang="fr-FR" b="1" u="sng" dirty="0"/>
          </a:p>
          <a:p>
            <a:pPr marL="177845" indent="-177845">
              <a:lnSpc>
                <a:spcPct val="115000"/>
              </a:lnSpc>
              <a:spcBef>
                <a:spcPts val="1867"/>
              </a:spcBef>
              <a:buClr>
                <a:schemeClr val="dk1"/>
              </a:buClr>
              <a:buSzPts val="1200"/>
              <a:buFont typeface="Noto Sans Symbols"/>
              <a:buChar char="▪"/>
            </a:pPr>
            <a:r>
              <a:rPr lang="fr-FR" b="1" u="sng" dirty="0"/>
              <a:t>Lisez</a:t>
            </a:r>
            <a:r>
              <a:rPr lang="fr-FR" dirty="0"/>
              <a:t> : « </a:t>
            </a:r>
            <a:r>
              <a:rPr lang="fr-FR" b="1" dirty="0"/>
              <a:t>Utilisez un instrument de collecte de données standardisé » </a:t>
            </a:r>
            <a:r>
              <a:rPr lang="fr-FR" dirty="0"/>
              <a:t>sur papier, tablette, etc. pour vous assurer que vous demandez toutes les informations recommandées. </a:t>
            </a:r>
            <a:r>
              <a:rPr lang="fr-FR" b="1" dirty="0"/>
              <a:t>&lt;CLIQUER&gt; </a:t>
            </a:r>
            <a:endParaRPr lang="fr-FR" noProof="0" dirty="0"/>
          </a:p>
          <a:p>
            <a:pPr marL="0" indent="0">
              <a:lnSpc>
                <a:spcPct val="115000"/>
              </a:lnSpc>
              <a:spcBef>
                <a:spcPts val="1867"/>
              </a:spcBef>
              <a:buClr>
                <a:schemeClr val="dk1"/>
              </a:buClr>
              <a:buSzPts val="1200"/>
            </a:pPr>
            <a:endParaRPr lang="fr-FR" dirty="0"/>
          </a:p>
          <a:p>
            <a:pPr marL="177845" indent="-177845" defTabSz="948507">
              <a:lnSpc>
                <a:spcPct val="115000"/>
              </a:lnSpc>
              <a:spcBef>
                <a:spcPts val="1867"/>
              </a:spcBef>
              <a:buClr>
                <a:schemeClr val="dk1"/>
              </a:buClr>
              <a:buSzPts val="1200"/>
              <a:buFont typeface="Noto Sans Symbols"/>
              <a:buChar char="▪"/>
              <a:defRPr/>
            </a:pPr>
            <a:r>
              <a:rPr lang="fr-FR" b="1" u="sng" dirty="0"/>
              <a:t>Li</a:t>
            </a:r>
            <a:r>
              <a:rPr lang="fr-FR" b="1" u="sng" noProof="0" dirty="0"/>
              <a:t>sez</a:t>
            </a:r>
            <a:r>
              <a:rPr lang="fr-FR" dirty="0"/>
              <a:t> : </a:t>
            </a:r>
            <a:r>
              <a:rPr lang="fr-FR" b="1" i="1" dirty="0"/>
              <a:t>« </a:t>
            </a:r>
            <a:r>
              <a:rPr lang="fr-FR" b="1" dirty="0"/>
              <a:t>Essayez d'obtenir toutes les informations nécessaires » </a:t>
            </a:r>
            <a:r>
              <a:rPr lang="fr-FR" dirty="0"/>
              <a:t>la première fois que vous interrogez une personne</a:t>
            </a:r>
            <a:r>
              <a:rPr lang="fr-FR" b="1" dirty="0"/>
              <a:t>. </a:t>
            </a:r>
            <a:r>
              <a:rPr lang="fr-FR" b="1" noProof="0" dirty="0">
                <a:latin typeface="Arial"/>
                <a:ea typeface="Arial"/>
                <a:cs typeface="Arial"/>
                <a:sym typeface="Arial"/>
              </a:rPr>
              <a:t>&lt;CLIQUER&gt; </a:t>
            </a:r>
            <a:endParaRPr lang="fr-FR" dirty="0"/>
          </a:p>
          <a:p>
            <a:pPr marL="177845" indent="-98803">
              <a:lnSpc>
                <a:spcPct val="115000"/>
              </a:lnSpc>
              <a:spcBef>
                <a:spcPts val="1867"/>
              </a:spcBef>
              <a:buClr>
                <a:schemeClr val="dk1"/>
              </a:buClr>
              <a:buSzPts val="1200"/>
            </a:pPr>
            <a:endParaRPr lang="fr-FR" dirty="0"/>
          </a:p>
          <a:p>
            <a:pPr marL="177845" indent="-177845">
              <a:lnSpc>
                <a:spcPct val="115000"/>
              </a:lnSpc>
              <a:spcBef>
                <a:spcPts val="1867"/>
              </a:spcBef>
              <a:buClr>
                <a:schemeClr val="dk1"/>
              </a:buClr>
              <a:buSzPts val="1200"/>
              <a:buFont typeface="Noto Sans Symbols"/>
              <a:buChar char="▪"/>
            </a:pPr>
            <a:r>
              <a:rPr lang="fr-FR" b="1" u="sng" dirty="0"/>
              <a:t>Lisez</a:t>
            </a:r>
            <a:r>
              <a:rPr lang="fr-FR" i="1" dirty="0"/>
              <a:t> </a:t>
            </a:r>
            <a:r>
              <a:rPr lang="fr-FR" dirty="0"/>
              <a:t>: </a:t>
            </a:r>
            <a:r>
              <a:rPr lang="fr-FR" b="1" i="1" dirty="0"/>
              <a:t>« </a:t>
            </a:r>
            <a:r>
              <a:rPr lang="fr-FR" b="1" dirty="0"/>
              <a:t>Aidez-les à se souvenir en utilisant des aide-mémoires lorsque cela est possible »</a:t>
            </a:r>
            <a:endParaRPr lang="fr-FR" noProof="0" dirty="0"/>
          </a:p>
          <a:p>
            <a:pPr marL="177845" indent="-177845" defTabSz="948507">
              <a:lnSpc>
                <a:spcPct val="115000"/>
              </a:lnSpc>
              <a:spcBef>
                <a:spcPts val="1867"/>
              </a:spcBef>
              <a:buClr>
                <a:schemeClr val="dk1"/>
              </a:buClr>
              <a:buSzPts val="1200"/>
              <a:buFont typeface="Noto Sans Symbols"/>
              <a:buChar char="▪"/>
              <a:defRPr/>
            </a:pPr>
            <a:r>
              <a:rPr lang="fr-FR" b="1" u="sng" dirty="0"/>
              <a:t>Dites</a:t>
            </a:r>
            <a:r>
              <a:rPr lang="fr-FR" dirty="0"/>
              <a:t> : Les aide-mémoires aident a rafraîchir la mémoire de la personne.  </a:t>
            </a:r>
            <a:r>
              <a:rPr lang="fr-FR" i="1" dirty="0"/>
              <a:t>Voici quelques exemples de dates : « </a:t>
            </a:r>
            <a:r>
              <a:rPr lang="fr-FR" dirty="0"/>
              <a:t>Jeudi dernier, le jour où il a beaucoup plu » ou « Après la fête du village. » L'enquêteur peut apporter des listes à la personne pour qu'elle les consulte, comme exemple d'exposition possible</a:t>
            </a:r>
            <a:r>
              <a:rPr lang="fr-FR" b="1" dirty="0"/>
              <a:t>. </a:t>
            </a:r>
            <a:r>
              <a:rPr lang="fr-FR" b="1" noProof="0" dirty="0">
                <a:latin typeface="Arial"/>
                <a:ea typeface="Arial"/>
                <a:cs typeface="Arial"/>
                <a:sym typeface="Arial"/>
              </a:rPr>
              <a:t>&lt;CLIQUER&gt; </a:t>
            </a:r>
            <a:endParaRPr lang="fr-FR" noProof="0" dirty="0"/>
          </a:p>
          <a:p>
            <a:pPr marL="177845" indent="-98803">
              <a:lnSpc>
                <a:spcPct val="115000"/>
              </a:lnSpc>
              <a:spcBef>
                <a:spcPts val="1867"/>
              </a:spcBef>
              <a:buClr>
                <a:schemeClr val="dk1"/>
              </a:buClr>
              <a:buSzPts val="1200"/>
            </a:pPr>
            <a:endParaRPr lang="fr-FR" b="1" dirty="0"/>
          </a:p>
          <a:p>
            <a:pPr marL="177845" indent="-177845">
              <a:lnSpc>
                <a:spcPct val="115000"/>
              </a:lnSpc>
              <a:spcBef>
                <a:spcPts val="1867"/>
              </a:spcBef>
              <a:buClr>
                <a:schemeClr val="dk1"/>
              </a:buClr>
              <a:buSzPts val="1200"/>
              <a:buFont typeface="Noto Sans Symbols"/>
              <a:buChar char="▪"/>
            </a:pPr>
            <a:r>
              <a:rPr lang="fr-FR" b="1" u="sng" dirty="0"/>
              <a:t>Lisez</a:t>
            </a:r>
            <a:r>
              <a:rPr lang="fr-FR" dirty="0"/>
              <a:t> : </a:t>
            </a:r>
            <a:r>
              <a:rPr lang="fr-FR" b="1" dirty="0"/>
              <a:t>«</a:t>
            </a:r>
            <a:r>
              <a:rPr lang="fr-FR" dirty="0"/>
              <a:t> </a:t>
            </a:r>
            <a:r>
              <a:rPr lang="fr-FR" b="1" dirty="0"/>
              <a:t>Terminez l'entretien de manière professionnelle » </a:t>
            </a:r>
          </a:p>
          <a:p>
            <a:pPr marL="177845" indent="-177845">
              <a:lnSpc>
                <a:spcPct val="115000"/>
              </a:lnSpc>
              <a:spcBef>
                <a:spcPts val="1867"/>
              </a:spcBef>
              <a:buClr>
                <a:schemeClr val="dk1"/>
              </a:buClr>
              <a:buSzPts val="1200"/>
              <a:buFont typeface="Noto Sans Symbols"/>
              <a:buChar char="▪"/>
            </a:pPr>
            <a:r>
              <a:rPr lang="fr-FR" b="1" u="sng" dirty="0"/>
              <a:t>Dites</a:t>
            </a:r>
            <a:r>
              <a:rPr lang="fr-FR" b="1" dirty="0"/>
              <a:t> : </a:t>
            </a:r>
            <a:r>
              <a:rPr lang="fr-FR" dirty="0"/>
              <a:t>Pour ce faire:</a:t>
            </a:r>
            <a:endParaRPr lang="fr-FR" noProof="0" dirty="0"/>
          </a:p>
          <a:p>
            <a:pPr marL="770662" lvl="1" indent="-296408">
              <a:lnSpc>
                <a:spcPct val="115000"/>
              </a:lnSpc>
              <a:spcBef>
                <a:spcPts val="622"/>
              </a:spcBef>
              <a:buClr>
                <a:schemeClr val="dk1"/>
              </a:buClr>
              <a:buSzPts val="1200"/>
              <a:buFont typeface="Courier New"/>
              <a:buChar char="o"/>
            </a:pPr>
            <a:r>
              <a:rPr lang="fr-FR" noProof="0" dirty="0"/>
              <a:t>Évoquez </a:t>
            </a:r>
            <a:r>
              <a:rPr lang="fr-FR" dirty="0"/>
              <a:t>la possibilité d'un suivi pour les questions supplémentaires qui pourraient être soulevées.</a:t>
            </a:r>
            <a:endParaRPr lang="fr-FR" noProof="0" dirty="0"/>
          </a:p>
          <a:p>
            <a:pPr marL="770662" lvl="1" indent="-296408">
              <a:lnSpc>
                <a:spcPct val="115000"/>
              </a:lnSpc>
              <a:spcBef>
                <a:spcPts val="0"/>
              </a:spcBef>
              <a:buClr>
                <a:schemeClr val="dk1"/>
              </a:buClr>
              <a:buSzPts val="1200"/>
              <a:buFont typeface="Courier New"/>
              <a:buChar char="o"/>
            </a:pPr>
            <a:r>
              <a:rPr lang="fr-FR" dirty="0"/>
              <a:t>Demandez à la personne interrogée si elle a des questions et essayez d'y répondre.</a:t>
            </a:r>
            <a:endParaRPr lang="fr-FR" noProof="0" dirty="0"/>
          </a:p>
          <a:p>
            <a:pPr marL="770662" lvl="1" indent="-296408">
              <a:lnSpc>
                <a:spcPct val="115000"/>
              </a:lnSpc>
              <a:spcBef>
                <a:spcPts val="0"/>
              </a:spcBef>
              <a:buClr>
                <a:schemeClr val="dk1"/>
              </a:buClr>
              <a:buSzPts val="1200"/>
              <a:buFont typeface="Courier New"/>
              <a:buChar char="o"/>
            </a:pPr>
            <a:r>
              <a:rPr lang="fr-FR" dirty="0"/>
              <a:t>Donnez le nom d'une personne de l'agence et un numéro de téléphone. Demandez à la personne interrogée de vous appeler si elle a des questions ou si elle se souvient plus tard d'une information qui pourrait être pertinente.</a:t>
            </a:r>
            <a:endParaRPr lang="fr-FR" noProof="0" dirty="0"/>
          </a:p>
          <a:p>
            <a:pPr marL="770662" lvl="1" indent="-296408">
              <a:lnSpc>
                <a:spcPct val="115000"/>
              </a:lnSpc>
              <a:spcBef>
                <a:spcPts val="0"/>
              </a:spcBef>
              <a:buClr>
                <a:schemeClr val="dk1"/>
              </a:buClr>
              <a:buSzPts val="1200"/>
              <a:buFont typeface="Courier New"/>
              <a:buChar char="o"/>
            </a:pPr>
            <a:r>
              <a:rPr lang="fr-FR" dirty="0"/>
              <a:t>Remerciez la personne interrogée pour son temps et sa coopération.</a:t>
            </a:r>
            <a:endParaRPr lang="fr-FR" noProof="0" dirty="0"/>
          </a:p>
          <a:p>
            <a:pPr marL="0" indent="0">
              <a:spcBef>
                <a:spcPts val="373"/>
              </a:spcBef>
            </a:pPr>
            <a:endParaRPr dirty="0"/>
          </a:p>
        </p:txBody>
      </p:sp>
      <p:sp>
        <p:nvSpPr>
          <p:cNvPr id="810" name="Google Shape;810;p1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Google Shape;815;p20: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16" name="Google Shape;816;p20: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p>
          <a:p>
            <a:pPr marL="177845" indent="-98803">
              <a:lnSpc>
                <a:spcPct val="115000"/>
              </a:lnSpc>
              <a:spcBef>
                <a:spcPts val="1867"/>
              </a:spcBef>
              <a:buClr>
                <a:schemeClr val="dk1"/>
              </a:buClr>
              <a:buSzPts val="1200"/>
            </a:pPr>
            <a:endParaRPr lang="fr-FR" b="1" u="sng" dirty="0"/>
          </a:p>
          <a:p>
            <a:pPr marL="177845" indent="-177845">
              <a:spcBef>
                <a:spcPts val="996"/>
              </a:spcBef>
              <a:buFont typeface="Arial" panose="020B0604020202020204" pitchFamily="34" charset="0"/>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a:t>
            </a:r>
            <a:r>
              <a:rPr lang="fr-FR" b="0" i="0" u="none" noProof="0" dirty="0">
                <a:latin typeface="Arial"/>
                <a:ea typeface="Arial"/>
                <a:cs typeface="Arial"/>
                <a:sym typeface="Arial"/>
              </a:rPr>
              <a:t>: En </a:t>
            </a:r>
            <a:r>
              <a:rPr lang="fr-FR" noProof="0" dirty="0">
                <a:latin typeface="Arial"/>
                <a:ea typeface="Arial"/>
                <a:cs typeface="Arial"/>
                <a:sym typeface="Arial"/>
              </a:rPr>
              <a:t>plus d'interroger le patient, ses parents ou son substitut, vous devez examiner les autres informations disponibles. L'établissement de santé, l'agent de santé animale ou le vétérinaire et le laboratoire sont les principales sources de ce type d'informations. Le personnel de l'agence de santé publique peut collecter les dossiers et les rapports, ou le clinicien, l'hôpital ou le vétérinaire peut les fournir :</a:t>
            </a:r>
            <a:endParaRPr lang="fr-FR" noProof="0" dirty="0"/>
          </a:p>
          <a:p>
            <a:pPr marL="573056" lvl="1" indent="-177845">
              <a:spcBef>
                <a:spcPts val="373"/>
              </a:spcBef>
              <a:buClr>
                <a:schemeClr val="dk1"/>
              </a:buClr>
              <a:buSzPts val="1200"/>
              <a:buFont typeface="Courier New" panose="02070309020205020404" pitchFamily="49" charset="0"/>
              <a:buChar char="o"/>
            </a:pPr>
            <a:r>
              <a:rPr lang="fr-FR" noProof="0" dirty="0">
                <a:latin typeface="Arial"/>
                <a:ea typeface="Arial"/>
                <a:cs typeface="Arial"/>
                <a:sym typeface="Arial"/>
              </a:rPr>
              <a:t> Les dossiers médicaux, y compris les notes, les interprétations des radiographies, les rapports de pathologie et toute autre information.</a:t>
            </a:r>
            <a:endParaRPr lang="fr-FR" noProof="0" dirty="0"/>
          </a:p>
          <a:p>
            <a:pPr marL="573056" lvl="1" indent="-177845">
              <a:spcBef>
                <a:spcPts val="373"/>
              </a:spcBef>
              <a:buClr>
                <a:schemeClr val="dk1"/>
              </a:buClr>
              <a:buSzPts val="1200"/>
              <a:buFont typeface="Courier New" panose="02070309020205020404" pitchFamily="49" charset="0"/>
              <a:buChar char="o"/>
            </a:pPr>
            <a:r>
              <a:rPr lang="fr-FR" noProof="0" dirty="0">
                <a:latin typeface="Arial"/>
                <a:ea typeface="Arial"/>
                <a:cs typeface="Arial"/>
                <a:sym typeface="Arial"/>
              </a:rPr>
              <a:t> Rapports de laboratoire.</a:t>
            </a:r>
            <a:endParaRPr lang="fr-FR" noProof="0" dirty="0"/>
          </a:p>
          <a:p>
            <a:pPr marL="0" indent="0">
              <a:spcBef>
                <a:spcPts val="373"/>
              </a:spcBef>
            </a:pPr>
            <a:endParaRPr lang="fr-FR" noProof="0" dirty="0"/>
          </a:p>
          <a:p>
            <a:pPr marL="177845" indent="-177845">
              <a:spcBef>
                <a:spcPts val="373"/>
              </a:spcBef>
              <a:buFont typeface="Arial" panose="020B0604020202020204" pitchFamily="34" charset="0"/>
              <a:buChar char="•"/>
            </a:pPr>
            <a:r>
              <a:rPr lang="fr-FR" b="1" u="sng" noProof="0" dirty="0">
                <a:latin typeface="Arial"/>
                <a:ea typeface="Arial"/>
                <a:cs typeface="Arial"/>
                <a:sym typeface="Arial"/>
              </a:rPr>
              <a:t>Dites</a:t>
            </a:r>
            <a:r>
              <a:rPr lang="fr-FR" b="0" u="none" noProof="0" dirty="0">
                <a:latin typeface="Arial"/>
                <a:ea typeface="Arial"/>
                <a:cs typeface="Arial"/>
                <a:sym typeface="Arial"/>
              </a:rPr>
              <a:t> </a:t>
            </a:r>
            <a:r>
              <a:rPr lang="fr-FR" b="0" i="0" u="none" noProof="0" dirty="0">
                <a:latin typeface="Arial"/>
                <a:ea typeface="Arial"/>
                <a:cs typeface="Arial"/>
                <a:sym typeface="Arial"/>
              </a:rPr>
              <a:t>:  L'e</a:t>
            </a:r>
            <a:r>
              <a:rPr lang="fr-FR" i="0" noProof="0" dirty="0">
                <a:latin typeface="Arial"/>
                <a:ea typeface="Arial"/>
                <a:cs typeface="Arial"/>
                <a:sym typeface="Arial"/>
              </a:rPr>
              <a:t>nquêteur </a:t>
            </a:r>
            <a:r>
              <a:rPr lang="fr-FR" noProof="0" dirty="0">
                <a:latin typeface="Arial"/>
                <a:ea typeface="Arial"/>
                <a:cs typeface="Arial"/>
                <a:sym typeface="Arial"/>
              </a:rPr>
              <a:t>doit demander au laboratoire de conserver tous les échantillons cliniques et les isolats du patient ou de l'animal jusqu'à la fin de l'enquête. Il peut être nécessaire de rechercher </a:t>
            </a:r>
            <a:r>
              <a:rPr lang="fr-FR" b="0" noProof="0" dirty="0">
                <a:latin typeface="Arial"/>
                <a:ea typeface="Arial"/>
                <a:cs typeface="Arial"/>
                <a:sym typeface="Arial"/>
              </a:rPr>
              <a:t>d'</a:t>
            </a:r>
            <a:r>
              <a:rPr lang="fr-FR" noProof="0" dirty="0">
                <a:latin typeface="Arial"/>
                <a:ea typeface="Arial"/>
                <a:cs typeface="Arial"/>
                <a:sym typeface="Arial"/>
              </a:rPr>
              <a:t>autres agents pathogènes ou de transmettre les isolats à un laboratoire de référence pour des tests supplémentaires ou spécialisés.</a:t>
            </a:r>
          </a:p>
          <a:p>
            <a:pPr marL="0" indent="0">
              <a:spcBef>
                <a:spcPts val="373"/>
              </a:spcBef>
            </a:pPr>
            <a:endParaRPr lang="fr-FR" noProof="0" dirty="0">
              <a:latin typeface="Arial"/>
              <a:ea typeface="Arial"/>
              <a:cs typeface="Arial"/>
              <a:sym typeface="Arial"/>
            </a:endParaRPr>
          </a:p>
          <a:p>
            <a:pPr marL="177845" indent="-177845">
              <a:spcBef>
                <a:spcPts val="373"/>
              </a:spcBef>
              <a:buFont typeface="Arial" panose="020B0604020202020204" pitchFamily="34" charset="0"/>
              <a:buChar char="•"/>
            </a:pPr>
            <a:r>
              <a:rPr lang="fr-FR" b="1" u="sng" noProof="0" dirty="0">
                <a:latin typeface="Arial"/>
                <a:ea typeface="Arial"/>
                <a:cs typeface="Arial"/>
                <a:sym typeface="Arial"/>
              </a:rPr>
              <a:t>Dites</a:t>
            </a:r>
            <a:r>
              <a:rPr lang="fr-FR" b="1" i="0" u="none" noProof="0" dirty="0">
                <a:latin typeface="Arial"/>
                <a:ea typeface="Arial"/>
                <a:cs typeface="Arial"/>
                <a:sym typeface="Arial"/>
              </a:rPr>
              <a:t> : </a:t>
            </a:r>
            <a:r>
              <a:rPr lang="fr-FR" noProof="0" dirty="0">
                <a:latin typeface="Arial"/>
                <a:ea typeface="Arial"/>
                <a:cs typeface="Arial"/>
                <a:sym typeface="Arial"/>
              </a:rPr>
              <a:t>Détermine</a:t>
            </a:r>
            <a:r>
              <a:rPr lang="fr-FR" noProof="0" dirty="0"/>
              <a:t>z</a:t>
            </a:r>
            <a:r>
              <a:rPr lang="fr-FR" noProof="0" dirty="0">
                <a:latin typeface="Arial"/>
                <a:ea typeface="Arial"/>
                <a:cs typeface="Arial"/>
                <a:sym typeface="Arial"/>
              </a:rPr>
              <a:t> si des cas similaires de maladie se sont produits parmi les membres de la famille, les contacts ou les collègues de travail. Pour les maladies animales ou les zoonoses, détermine</a:t>
            </a:r>
            <a:r>
              <a:rPr lang="fr-FR" noProof="0" dirty="0"/>
              <a:t>z</a:t>
            </a:r>
            <a:r>
              <a:rPr lang="fr-FR" noProof="0" dirty="0">
                <a:latin typeface="Arial"/>
                <a:ea typeface="Arial"/>
                <a:cs typeface="Arial"/>
                <a:sym typeface="Arial"/>
              </a:rPr>
              <a:t> si d'autres animaux (d'autres espèces, d'autres exploitations, etc.) ont signalé une maladie similaire. Notez soigneusement la ou les sources des informations recueillies, ainsi que les coordonnées des personnes à contacter au cas où un suivi supplémentaire s'avérerait nécessaire.</a:t>
            </a:r>
          </a:p>
          <a:p>
            <a:pPr marL="177845" indent="-98803">
              <a:lnSpc>
                <a:spcPct val="114999"/>
              </a:lnSpc>
              <a:spcBef>
                <a:spcPts val="1245"/>
              </a:spcBef>
              <a:buClr>
                <a:schemeClr val="dk1"/>
              </a:buClr>
              <a:buSzPts val="1200"/>
            </a:pPr>
            <a:endParaRPr u="sng" dirty="0"/>
          </a:p>
        </p:txBody>
      </p:sp>
      <p:sp>
        <p:nvSpPr>
          <p:cNvPr id="817" name="Google Shape;817;p20: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1"/>
        <p:cNvGrpSpPr/>
        <p:nvPr/>
      </p:nvGrpSpPr>
      <p:grpSpPr>
        <a:xfrm>
          <a:off x="0" y="0"/>
          <a:ext cx="0" cy="0"/>
          <a:chOff x="0" y="0"/>
          <a:chExt cx="0" cy="0"/>
        </a:xfrm>
      </p:grpSpPr>
      <p:sp>
        <p:nvSpPr>
          <p:cNvPr id="822" name="Google Shape;822;p2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23" name="Google Shape;823;p2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lang="fr-FR" noProof="0" dirty="0"/>
          </a:p>
          <a:p>
            <a:pPr marL="0" indent="0">
              <a:spcBef>
                <a:spcPts val="1867"/>
              </a:spcBef>
            </a:pPr>
            <a:endParaRPr lang="fr-FR" b="1" dirty="0"/>
          </a:p>
          <a:p>
            <a:pPr marL="177845" indent="-177845">
              <a:spcBef>
                <a:spcPts val="1867"/>
              </a:spcBef>
              <a:buClr>
                <a:schemeClr val="dk1"/>
              </a:buClr>
              <a:buSzPts val="1200"/>
              <a:buFont typeface="Noto Sans Symbols"/>
              <a:buChar char="❖"/>
            </a:pPr>
            <a:r>
              <a:rPr lang="fr-FR" b="1" i="1" dirty="0"/>
              <a:t>Examinez chaque obstacle un par un. Encouragez les participants à partager leurs expériences spécifiques et à réfléchir aux moyens de surmonter les obstacles. Utilisez le tableau à feuilles mobiles pour dresser la liste des obstacles et des moyens de les surmonter. </a:t>
            </a:r>
            <a:endParaRPr lang="fr-FR" noProof="0" dirty="0"/>
          </a:p>
          <a:p>
            <a:pPr marL="177845" indent="-98803">
              <a:spcBef>
                <a:spcPts val="1867"/>
              </a:spcBef>
              <a:buClr>
                <a:schemeClr val="dk1"/>
              </a:buClr>
              <a:buSzPts val="1200"/>
            </a:pPr>
            <a:endParaRPr lang="fr-FR" b="1" i="1" dirty="0"/>
          </a:p>
          <a:p>
            <a:pPr marL="177845" indent="-177845">
              <a:spcBef>
                <a:spcPts val="1867"/>
              </a:spcBef>
              <a:buClr>
                <a:schemeClr val="dk1"/>
              </a:buClr>
              <a:buSzPts val="1200"/>
              <a:buFont typeface="Noto Sans Symbols"/>
              <a:buChar char="❖"/>
            </a:pPr>
            <a:r>
              <a:rPr lang="fr-FR" b="1" i="1" dirty="0"/>
              <a:t>Il convient de noter que dans les communautés qui font preuve d'hostilité ou de résistance (en raison de l'insécurité ou de problèmes politiques), il est arrivé que des agents de santé soient tués ou blessés ; la sécurité des agents de santé est toujours une priorité absolue dans le cadre d'une enquête.</a:t>
            </a:r>
            <a:endParaRPr lang="fr-FR" noProof="0" dirty="0"/>
          </a:p>
          <a:p>
            <a:pPr marL="177845" indent="-98803">
              <a:spcBef>
                <a:spcPts val="1867"/>
              </a:spcBef>
              <a:buClr>
                <a:schemeClr val="dk1"/>
              </a:buClr>
              <a:buSzPts val="1200"/>
            </a:pPr>
            <a:endParaRPr lang="fr-FR" b="1" i="1" dirty="0"/>
          </a:p>
          <a:p>
            <a:pPr marL="177845" indent="-98803">
              <a:spcBef>
                <a:spcPts val="1867"/>
              </a:spcBef>
              <a:buClr>
                <a:schemeClr val="dk1"/>
              </a:buClr>
              <a:buSzPts val="1200"/>
            </a:pPr>
            <a:endParaRPr lang="fr-FR" b="1" dirty="0"/>
          </a:p>
          <a:p>
            <a:pPr marL="177845" indent="-177845">
              <a:lnSpc>
                <a:spcPct val="115000"/>
              </a:lnSpc>
              <a:spcBef>
                <a:spcPts val="1867"/>
              </a:spcBef>
              <a:buClr>
                <a:schemeClr val="dk1"/>
              </a:buClr>
              <a:buSzPts val="1200"/>
              <a:buFont typeface="Noto Sans Symbols"/>
              <a:buChar char="▪"/>
            </a:pPr>
            <a:r>
              <a:rPr lang="fr-FR" b="1" u="sng" dirty="0"/>
              <a:t>Dites</a:t>
            </a:r>
            <a:r>
              <a:rPr lang="fr-FR" b="1" dirty="0"/>
              <a:t> : </a:t>
            </a:r>
            <a:r>
              <a:rPr lang="fr-FR" dirty="0"/>
              <a:t>De nombreux obstacles à la communication peuvent être évités ou surmontés.</a:t>
            </a:r>
            <a:endParaRPr lang="fr-FR" noProof="0" dirty="0"/>
          </a:p>
          <a:p>
            <a:pPr marL="177845" indent="-98803">
              <a:lnSpc>
                <a:spcPct val="115000"/>
              </a:lnSpc>
              <a:spcBef>
                <a:spcPts val="1867"/>
              </a:spcBef>
              <a:buClr>
                <a:schemeClr val="dk1"/>
              </a:buClr>
              <a:buSzPts val="1200"/>
            </a:pPr>
            <a:endParaRPr lang="fr-FR" b="1" dirty="0"/>
          </a:p>
          <a:p>
            <a:pPr marL="177845" indent="-177845">
              <a:lnSpc>
                <a:spcPct val="115000"/>
              </a:lnSpc>
              <a:spcBef>
                <a:spcPts val="1867"/>
              </a:spcBef>
              <a:buClr>
                <a:schemeClr val="dk1"/>
              </a:buClr>
              <a:buSzPts val="1200"/>
              <a:buFont typeface="Noto Sans Symbols"/>
              <a:buChar char="▪"/>
            </a:pPr>
            <a:r>
              <a:rPr lang="fr-FR" b="1" u="sng" dirty="0"/>
              <a:t>Dites</a:t>
            </a:r>
            <a:r>
              <a:rPr lang="fr-FR" dirty="0"/>
              <a:t> : Prenons cette liste d'obstacles possibles un par un. Qui a déjà rencontré ce type d'obstacle ? À quoi avez-vous été confronté en particulier ? Comment les avez-vous surmontés ?</a:t>
            </a:r>
            <a:endParaRPr lang="fr-FR" noProof="0" dirty="0"/>
          </a:p>
          <a:p>
            <a:pPr marL="177845" indent="-98803">
              <a:lnSpc>
                <a:spcPct val="115000"/>
              </a:lnSpc>
              <a:spcBef>
                <a:spcPts val="1867"/>
              </a:spcBef>
              <a:buClr>
                <a:schemeClr val="dk1"/>
              </a:buClr>
              <a:buSzPts val="1200"/>
            </a:pPr>
            <a:endParaRPr lang="fr-FR" dirty="0"/>
          </a:p>
          <a:p>
            <a:pPr marL="177845" indent="-177845">
              <a:lnSpc>
                <a:spcPct val="115000"/>
              </a:lnSpc>
              <a:spcBef>
                <a:spcPts val="1867"/>
              </a:spcBef>
              <a:buClr>
                <a:schemeClr val="dk1"/>
              </a:buClr>
              <a:buSzPts val="1200"/>
              <a:buFont typeface="Noto Sans Symbols"/>
              <a:buChar char="▪"/>
            </a:pPr>
            <a:r>
              <a:rPr lang="fr-FR" b="1" u="sng" noProof="0" dirty="0"/>
              <a:t>Remerciez</a:t>
            </a:r>
            <a:r>
              <a:rPr lang="fr-FR" dirty="0"/>
              <a:t> les participants pour leurs réponses.  </a:t>
            </a:r>
            <a:r>
              <a:rPr lang="fr-FR" b="1" i="1" dirty="0"/>
              <a:t>Réponses possibles ci-dessous :</a:t>
            </a:r>
            <a:endParaRPr lang="fr-FR" noProof="0" dirty="0"/>
          </a:p>
          <a:p>
            <a:pPr marL="474254" indent="0">
              <a:lnSpc>
                <a:spcPct val="115000"/>
              </a:lnSpc>
              <a:spcBef>
                <a:spcPts val="1867"/>
              </a:spcBef>
            </a:pPr>
            <a:endParaRPr lang="fr-FR" dirty="0"/>
          </a:p>
          <a:p>
            <a:pPr marL="652099" indent="-177845">
              <a:lnSpc>
                <a:spcPct val="115000"/>
              </a:lnSpc>
              <a:spcBef>
                <a:spcPts val="1245"/>
              </a:spcBef>
              <a:buClr>
                <a:schemeClr val="dk1"/>
              </a:buClr>
              <a:buSzPts val="1200"/>
              <a:buFont typeface="Courier New"/>
              <a:buChar char="o"/>
            </a:pPr>
            <a:r>
              <a:rPr lang="fr-FR" b="1" dirty="0"/>
              <a:t>Pour les obstacles linguistiques :</a:t>
            </a:r>
            <a:endParaRPr lang="fr-FR" noProof="0" dirty="0"/>
          </a:p>
          <a:p>
            <a:pPr marL="1126352" lvl="2" indent="-177845">
              <a:lnSpc>
                <a:spcPct val="115000"/>
              </a:lnSpc>
              <a:spcBef>
                <a:spcPts val="0"/>
              </a:spcBef>
              <a:buClr>
                <a:schemeClr val="dk1"/>
              </a:buClr>
              <a:buSzPts val="1200"/>
              <a:buFont typeface="Arial" panose="020B0604020202020204" pitchFamily="34" charset="0"/>
              <a:buChar char="•"/>
            </a:pPr>
            <a:r>
              <a:rPr lang="fr-FR" dirty="0"/>
              <a:t>Sollicitez l'aide de collègues bilingues au sein du service de santé ou du personnel d'autres agences gouvernementales. N'oubliez pas la confidentialité !</a:t>
            </a:r>
            <a:endParaRPr lang="fr-FR" noProof="0" dirty="0"/>
          </a:p>
          <a:p>
            <a:pPr marL="1126352" lvl="2" indent="-177845">
              <a:lnSpc>
                <a:spcPct val="115000"/>
              </a:lnSpc>
              <a:spcBef>
                <a:spcPts val="0"/>
              </a:spcBef>
              <a:buClr>
                <a:schemeClr val="dk1"/>
              </a:buClr>
              <a:buSzPts val="1200"/>
              <a:buFont typeface="Arial" panose="020B0604020202020204" pitchFamily="34" charset="0"/>
              <a:buChar char="•"/>
            </a:pPr>
            <a:r>
              <a:rPr lang="fr-FR" noProof="0" dirty="0"/>
              <a:t>Menez l’e</a:t>
            </a:r>
            <a:r>
              <a:rPr lang="fr-FR" dirty="0"/>
              <a:t>ntretien en personne avec des supports visuels.</a:t>
            </a:r>
            <a:endParaRPr lang="fr-FR" noProof="0" dirty="0"/>
          </a:p>
          <a:p>
            <a:pPr marL="0" indent="0">
              <a:lnSpc>
                <a:spcPct val="115000"/>
              </a:lnSpc>
              <a:spcBef>
                <a:spcPts val="0"/>
              </a:spcBef>
              <a:buClr>
                <a:schemeClr val="dk1"/>
              </a:buClr>
              <a:buSzPts val="1200"/>
            </a:pPr>
            <a:endParaRPr lang="fr-FR" dirty="0"/>
          </a:p>
          <a:p>
            <a:pPr marL="652099" indent="-177845">
              <a:lnSpc>
                <a:spcPct val="115000"/>
              </a:lnSpc>
              <a:spcBef>
                <a:spcPts val="622"/>
              </a:spcBef>
              <a:buClr>
                <a:schemeClr val="dk1"/>
              </a:buClr>
              <a:buSzPts val="1200"/>
              <a:buFont typeface="Courier New"/>
              <a:buChar char="o"/>
            </a:pPr>
            <a:r>
              <a:rPr lang="fr-FR" b="1" dirty="0"/>
              <a:t>Pour les obstacles culturels :</a:t>
            </a:r>
            <a:endParaRPr lang="fr-FR" noProof="0" dirty="0"/>
          </a:p>
          <a:p>
            <a:pPr marL="1126352" lvl="2" indent="-177845">
              <a:lnSpc>
                <a:spcPct val="115000"/>
              </a:lnSpc>
              <a:spcBef>
                <a:spcPts val="0"/>
              </a:spcBef>
              <a:buClr>
                <a:schemeClr val="dk1"/>
              </a:buClr>
              <a:buSzPts val="1200"/>
              <a:buFont typeface="Arial" panose="020B0604020202020204" pitchFamily="34" charset="0"/>
              <a:buChar char="•"/>
            </a:pPr>
            <a:r>
              <a:rPr lang="fr-FR" dirty="0"/>
              <a:t>Envoyez une communication préalable par l'intermédiaire d'un membre de confiance de la communauté pour vous présenter.</a:t>
            </a:r>
            <a:endParaRPr lang="fr-FR" noProof="0" dirty="0"/>
          </a:p>
          <a:p>
            <a:pPr marL="1126352" lvl="2" indent="-177845">
              <a:lnSpc>
                <a:spcPct val="115000"/>
              </a:lnSpc>
              <a:spcBef>
                <a:spcPts val="0"/>
              </a:spcBef>
              <a:buClr>
                <a:schemeClr val="dk1"/>
              </a:buClr>
              <a:buSzPts val="1200"/>
              <a:buFont typeface="Arial" panose="020B0604020202020204" pitchFamily="34" charset="0"/>
              <a:buChar char="•"/>
            </a:pPr>
            <a:r>
              <a:rPr lang="fr-FR" dirty="0"/>
              <a:t>Passe</a:t>
            </a:r>
            <a:r>
              <a:rPr lang="fr-FR" noProof="0" dirty="0"/>
              <a:t>z</a:t>
            </a:r>
            <a:r>
              <a:rPr lang="fr-FR" dirty="0"/>
              <a:t> par un prestataire de soins médicaux pour organiser un entretien.</a:t>
            </a:r>
            <a:endParaRPr lang="fr-FR" noProof="0" dirty="0"/>
          </a:p>
          <a:p>
            <a:pPr marL="1126352" lvl="2" indent="-177845">
              <a:lnSpc>
                <a:spcPct val="115000"/>
              </a:lnSpc>
              <a:spcBef>
                <a:spcPts val="0"/>
              </a:spcBef>
              <a:buClr>
                <a:schemeClr val="dk1"/>
              </a:buClr>
              <a:buSzPts val="1200"/>
              <a:buFont typeface="Arial" panose="020B0604020202020204" pitchFamily="34" charset="0"/>
              <a:buChar char="•"/>
            </a:pPr>
            <a:r>
              <a:rPr lang="fr-FR" noProof="0" dirty="0"/>
              <a:t>Menez l’e</a:t>
            </a:r>
            <a:r>
              <a:rPr lang="fr-FR" dirty="0"/>
              <a:t>ntretien en personne.</a:t>
            </a:r>
            <a:endParaRPr lang="fr-FR" noProof="0" dirty="0"/>
          </a:p>
          <a:p>
            <a:pPr marL="0" indent="0">
              <a:lnSpc>
                <a:spcPct val="115000"/>
              </a:lnSpc>
              <a:spcBef>
                <a:spcPts val="0"/>
              </a:spcBef>
              <a:buClr>
                <a:schemeClr val="dk1"/>
              </a:buClr>
              <a:buSzPts val="1200"/>
            </a:pPr>
            <a:endParaRPr lang="fr-FR" dirty="0"/>
          </a:p>
          <a:p>
            <a:pPr marL="652099" indent="-177845">
              <a:lnSpc>
                <a:spcPct val="115000"/>
              </a:lnSpc>
              <a:spcBef>
                <a:spcPts val="622"/>
              </a:spcBef>
              <a:buClr>
                <a:schemeClr val="dk1"/>
              </a:buClr>
              <a:buSzPts val="1200"/>
              <a:buFont typeface="Courier New"/>
              <a:buChar char="o"/>
            </a:pPr>
            <a:r>
              <a:rPr lang="fr-FR" b="1" dirty="0"/>
              <a:t>Pour les obstacles à l</a:t>
            </a:r>
            <a:r>
              <a:rPr lang="fr-FR" b="1" noProof="0" dirty="0"/>
              <a:t>’horaire</a:t>
            </a:r>
            <a:r>
              <a:rPr lang="fr-FR" b="1" dirty="0"/>
              <a:t> :</a:t>
            </a:r>
            <a:endParaRPr lang="fr-FR" noProof="0" dirty="0"/>
          </a:p>
          <a:p>
            <a:pPr marL="1126352" lvl="2" indent="-177845">
              <a:lnSpc>
                <a:spcPct val="115000"/>
              </a:lnSpc>
              <a:spcBef>
                <a:spcPts val="0"/>
              </a:spcBef>
              <a:buClr>
                <a:schemeClr val="dk1"/>
              </a:buClr>
              <a:buSzPts val="1200"/>
              <a:buFont typeface="Arial" panose="020B0604020202020204" pitchFamily="34" charset="0"/>
              <a:buChar char="•"/>
            </a:pPr>
            <a:r>
              <a:rPr lang="fr-FR" dirty="0"/>
              <a:t>L'enquêteur a besoin de parler aux personnes interrogées, mais ces dernières ne voient pas forcément la nécessité de parler à l'enquêteur ! Fixez une heure et un lieu qui leur conviennent, en fonction de leur disponibilité. </a:t>
            </a:r>
            <a:endParaRPr lang="fr-FR" noProof="0" dirty="0"/>
          </a:p>
          <a:p>
            <a:pPr marL="1126352" lvl="2" indent="-177845">
              <a:lnSpc>
                <a:spcPct val="115000"/>
              </a:lnSpc>
              <a:spcBef>
                <a:spcPts val="0"/>
              </a:spcBef>
              <a:buClr>
                <a:schemeClr val="dk1"/>
              </a:buClr>
              <a:buSzPts val="1200"/>
              <a:buFont typeface="Arial" panose="020B0604020202020204" pitchFamily="34" charset="0"/>
              <a:buChar char="•"/>
            </a:pPr>
            <a:r>
              <a:rPr lang="fr-FR" dirty="0"/>
              <a:t>Travaillez en équipe de deux ou trois personnes, pas seul. Un mentor ou un chef d'équipe doit assurer la sécurité des équipes conduisant les entretiens. </a:t>
            </a:r>
            <a:endParaRPr lang="fr-FR" noProof="0" dirty="0"/>
          </a:p>
          <a:p>
            <a:pPr marL="1126352" lvl="2" indent="-177845">
              <a:lnSpc>
                <a:spcPct val="115000"/>
              </a:lnSpc>
              <a:spcBef>
                <a:spcPts val="0"/>
              </a:spcBef>
              <a:buClr>
                <a:schemeClr val="dk1"/>
              </a:buClr>
              <a:buSzPts val="1200"/>
              <a:buFont typeface="Arial" panose="020B0604020202020204" pitchFamily="34" charset="0"/>
              <a:buChar char="•"/>
            </a:pPr>
            <a:r>
              <a:rPr lang="fr-FR" dirty="0"/>
              <a:t>Portez une pièce d'identité officielle, travaillez avec diplomatie, restez calme et soyez respectueux !</a:t>
            </a:r>
            <a:endParaRPr lang="fr-FR" noProof="0" dirty="0"/>
          </a:p>
          <a:p>
            <a:pPr marL="652099" indent="-98803">
              <a:lnSpc>
                <a:spcPct val="115000"/>
              </a:lnSpc>
              <a:spcBef>
                <a:spcPts val="1245"/>
              </a:spcBef>
              <a:buClr>
                <a:schemeClr val="dk1"/>
              </a:buClr>
              <a:buSzPts val="1200"/>
            </a:pPr>
            <a:endParaRPr lang="fr-FR" b="1" dirty="0"/>
          </a:p>
          <a:p>
            <a:pPr marL="652099" indent="-177845">
              <a:lnSpc>
                <a:spcPct val="115000"/>
              </a:lnSpc>
              <a:spcBef>
                <a:spcPts val="1245"/>
              </a:spcBef>
              <a:buClr>
                <a:schemeClr val="dk1"/>
              </a:buClr>
              <a:buSzPts val="1200"/>
              <a:buFont typeface="Courier New"/>
              <a:buChar char="o"/>
            </a:pPr>
            <a:r>
              <a:rPr lang="fr-FR" b="1" dirty="0"/>
              <a:t>Pour les obstacles à la sécurité :</a:t>
            </a:r>
            <a:endParaRPr lang="fr-FR" noProof="0" dirty="0"/>
          </a:p>
          <a:p>
            <a:pPr marL="1126352" lvl="2" indent="-177845">
              <a:lnSpc>
                <a:spcPct val="115000"/>
              </a:lnSpc>
              <a:spcBef>
                <a:spcPts val="0"/>
              </a:spcBef>
              <a:buClr>
                <a:schemeClr val="dk1"/>
              </a:buClr>
              <a:buSzPts val="1200"/>
              <a:buFont typeface="Arial" panose="020B0604020202020204" pitchFamily="34" charset="0"/>
              <a:buChar char="•"/>
            </a:pPr>
            <a:r>
              <a:rPr lang="fr-FR" dirty="0"/>
              <a:t>Consultez les autorités locales pour évaluer la menace. </a:t>
            </a:r>
            <a:endParaRPr lang="fr-FR" noProof="0" dirty="0"/>
          </a:p>
          <a:p>
            <a:pPr marL="1126352" lvl="2" indent="-177845">
              <a:lnSpc>
                <a:spcPct val="115000"/>
              </a:lnSpc>
              <a:spcBef>
                <a:spcPts val="0"/>
              </a:spcBef>
              <a:buClr>
                <a:schemeClr val="dk1"/>
              </a:buClr>
              <a:buSzPts val="1200"/>
              <a:buFont typeface="Arial" panose="020B0604020202020204" pitchFamily="34" charset="0"/>
              <a:buChar char="•"/>
            </a:pPr>
            <a:r>
              <a:rPr lang="fr-FR" dirty="0"/>
              <a:t>Le cas échéant, déplacez-vous avec une escorte de sécurité. Ne vous déplacez et ne réalisez des entretiens après la tombée du jour.</a:t>
            </a:r>
            <a:endParaRPr lang="fr-FR" noProof="0" dirty="0"/>
          </a:p>
          <a:p>
            <a:pPr marL="1126352" lvl="2" indent="-177845">
              <a:lnSpc>
                <a:spcPct val="115000"/>
              </a:lnSpc>
              <a:spcBef>
                <a:spcPts val="0"/>
              </a:spcBef>
              <a:buClr>
                <a:schemeClr val="dk1"/>
              </a:buClr>
              <a:buSzPts val="1200"/>
              <a:buFont typeface="Arial" panose="020B0604020202020204" pitchFamily="34" charset="0"/>
              <a:buChar char="•"/>
            </a:pPr>
            <a:r>
              <a:rPr lang="fr-FR" dirty="0"/>
              <a:t>Travaillez avec les autorités locales pour identifier une personne locale qui mènera l'entretien.</a:t>
            </a:r>
            <a:endParaRPr lang="fr-FR" noProof="0" dirty="0"/>
          </a:p>
          <a:p>
            <a:pPr marL="0" indent="0">
              <a:lnSpc>
                <a:spcPct val="115000"/>
              </a:lnSpc>
              <a:spcBef>
                <a:spcPts val="0"/>
              </a:spcBef>
              <a:buClr>
                <a:schemeClr val="dk1"/>
              </a:buClr>
              <a:buSzPts val="1200"/>
            </a:pPr>
            <a:endParaRPr lang="fr-FR" dirty="0"/>
          </a:p>
          <a:p>
            <a:pPr marL="652099" indent="-177845">
              <a:lnSpc>
                <a:spcPct val="115000"/>
              </a:lnSpc>
              <a:spcBef>
                <a:spcPts val="1245"/>
              </a:spcBef>
              <a:buClr>
                <a:schemeClr val="dk1"/>
              </a:buClr>
              <a:buSzPts val="1200"/>
              <a:buFont typeface="Courier New"/>
              <a:buChar char="o"/>
            </a:pPr>
            <a:r>
              <a:rPr lang="fr-FR" b="1" dirty="0"/>
              <a:t>Pour les obstacles à l'autorisation :</a:t>
            </a:r>
            <a:endParaRPr lang="fr-FR" noProof="0" dirty="0"/>
          </a:p>
          <a:p>
            <a:pPr marL="1126352" lvl="2" indent="-177845">
              <a:lnSpc>
                <a:spcPct val="115000"/>
              </a:lnSpc>
              <a:spcBef>
                <a:spcPts val="0"/>
              </a:spcBef>
              <a:buClr>
                <a:schemeClr val="dk1"/>
              </a:buClr>
              <a:buSzPts val="1200"/>
              <a:buFont typeface="Arial" panose="020B0604020202020204" pitchFamily="34" charset="0"/>
              <a:buChar char="•"/>
            </a:pPr>
            <a:r>
              <a:rPr lang="fr-FR" dirty="0"/>
              <a:t>Il peut être nécessaire d'obtenir l'autorisation d'un chef de village ou de tribu, d'un mari ou d'un parent. </a:t>
            </a:r>
            <a:endParaRPr lang="fr-FR" noProof="0" dirty="0"/>
          </a:p>
          <a:p>
            <a:pPr marL="1126352" lvl="2" indent="-177845">
              <a:lnSpc>
                <a:spcPct val="115000"/>
              </a:lnSpc>
              <a:spcBef>
                <a:spcPts val="0"/>
              </a:spcBef>
              <a:buClr>
                <a:schemeClr val="dk1"/>
              </a:buClr>
              <a:buSzPts val="1200"/>
              <a:buFont typeface="Arial" panose="020B0604020202020204" pitchFamily="34" charset="0"/>
              <a:buChar char="•"/>
            </a:pPr>
            <a:r>
              <a:rPr lang="fr-FR" dirty="0"/>
              <a:t>Soyez sensible à la culture. Expliquer la raison de l'entretien ou de l'enquête et en quoi cela peut être bénéfique pour le patient et la communauté.</a:t>
            </a:r>
            <a:endParaRPr lang="fr-FR" noProof="0" dirty="0"/>
          </a:p>
          <a:p>
            <a:pPr marL="0" indent="0">
              <a:spcBef>
                <a:spcPts val="373"/>
              </a:spcBef>
            </a:pPr>
            <a:endParaRPr dirty="0"/>
          </a:p>
        </p:txBody>
      </p:sp>
      <p:sp>
        <p:nvSpPr>
          <p:cNvPr id="824" name="Google Shape;824;p2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9"/>
        <p:cNvGrpSpPr/>
        <p:nvPr/>
      </p:nvGrpSpPr>
      <p:grpSpPr>
        <a:xfrm>
          <a:off x="0" y="0"/>
          <a:ext cx="0" cy="0"/>
          <a:chOff x="0" y="0"/>
          <a:chExt cx="0" cy="0"/>
        </a:xfrm>
      </p:grpSpPr>
      <p:sp>
        <p:nvSpPr>
          <p:cNvPr id="830" name="Google Shape;830;p2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31" name="Google Shape;831;p2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noProof="0" dirty="0"/>
              <a:t>Notes de l'instructeur :</a:t>
            </a:r>
            <a:endParaRPr lang="fr-FR" noProof="0" dirty="0"/>
          </a:p>
          <a:p>
            <a:pPr marL="177845" indent="-98803">
              <a:lnSpc>
                <a:spcPct val="115000"/>
              </a:lnSpc>
              <a:spcBef>
                <a:spcPts val="0"/>
              </a:spcBef>
              <a:buClr>
                <a:schemeClr val="dk1"/>
              </a:buClr>
              <a:buSzPts val="1200"/>
            </a:pPr>
            <a:endParaRPr lang="fr-FR" b="1" u="sng" dirty="0"/>
          </a:p>
          <a:p>
            <a:pPr marL="177845" indent="-177845">
              <a:lnSpc>
                <a:spcPct val="115000"/>
              </a:lnSpc>
              <a:spcBef>
                <a:spcPts val="1245"/>
              </a:spcBef>
              <a:buClr>
                <a:schemeClr val="dk1"/>
              </a:buClr>
              <a:buSzPts val="1200"/>
              <a:buFont typeface="Noto Sans Symbols"/>
              <a:buChar char="▪"/>
            </a:pPr>
            <a:r>
              <a:rPr lang="fr-FR" b="1" u="sng" dirty="0"/>
              <a:t>Demandez</a:t>
            </a:r>
            <a:r>
              <a:rPr lang="fr-FR" dirty="0"/>
              <a:t> aux participants de consulter leur « Cahier d'exercices du participant » à l’</a:t>
            </a:r>
            <a:r>
              <a:rPr lang="fr-FR" dirty="0">
                <a:solidFill>
                  <a:srgbClr val="000000"/>
                </a:solidFill>
              </a:rPr>
              <a:t>exercice </a:t>
            </a:r>
            <a:r>
              <a:rPr lang="fr-FR" dirty="0"/>
              <a:t>intitulé : </a:t>
            </a:r>
            <a:r>
              <a:rPr lang="fr-FR" b="1" dirty="0"/>
              <a:t>Interviewer un cas</a:t>
            </a:r>
            <a:endParaRPr lang="fr-FR" noProof="0" dirty="0"/>
          </a:p>
          <a:p>
            <a:pPr marL="177845" indent="-98803">
              <a:lnSpc>
                <a:spcPct val="115000"/>
              </a:lnSpc>
              <a:spcBef>
                <a:spcPts val="1245"/>
              </a:spcBef>
              <a:buClr>
                <a:schemeClr val="dk1"/>
              </a:buClr>
              <a:buSzPts val="1200"/>
            </a:pPr>
            <a:endParaRPr lang="fr-FR" dirty="0"/>
          </a:p>
          <a:p>
            <a:pPr marL="177845" indent="-177845">
              <a:spcBef>
                <a:spcPts val="2490"/>
              </a:spcBef>
              <a:buClr>
                <a:schemeClr val="dk1"/>
              </a:buClr>
              <a:buSzPts val="1200"/>
              <a:buFont typeface="Noto Sans Symbols"/>
              <a:buChar char="❖"/>
            </a:pPr>
            <a:r>
              <a:rPr lang="fr-FR" b="1" dirty="0"/>
              <a:t> Durée totale : </a:t>
            </a:r>
            <a:r>
              <a:rPr lang="fr-FR" b="1" dirty="0">
                <a:solidFill>
                  <a:srgbClr val="000000"/>
                </a:solidFill>
              </a:rPr>
              <a:t>45 minutes (</a:t>
            </a:r>
            <a:r>
              <a:rPr lang="fr-FR" b="1" i="1" dirty="0">
                <a:solidFill>
                  <a:srgbClr val="000000"/>
                </a:solidFill>
              </a:rPr>
              <a:t>30 minutes pour l'exercice, 15 minutes pour la discussion</a:t>
            </a:r>
            <a:r>
              <a:rPr lang="fr-FR" b="1" dirty="0">
                <a:solidFill>
                  <a:srgbClr val="000000"/>
                </a:solidFill>
              </a:rPr>
              <a:t>)</a:t>
            </a:r>
            <a:endParaRPr lang="fr-FR" noProof="0" dirty="0"/>
          </a:p>
          <a:p>
            <a:pPr marL="177845" indent="-98803">
              <a:spcBef>
                <a:spcPts val="1867"/>
              </a:spcBef>
              <a:buClr>
                <a:schemeClr val="dk1"/>
              </a:buClr>
              <a:buSzPts val="1200"/>
            </a:pPr>
            <a:endParaRPr b="1" dirty="0"/>
          </a:p>
          <a:p>
            <a:pPr marL="0" indent="0">
              <a:spcBef>
                <a:spcPts val="996"/>
              </a:spcBef>
            </a:pPr>
            <a:endParaRPr dirty="0"/>
          </a:p>
        </p:txBody>
      </p:sp>
      <p:sp>
        <p:nvSpPr>
          <p:cNvPr id="832" name="Google Shape;832;p2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5"/>
        <p:cNvGrpSpPr/>
        <p:nvPr/>
      </p:nvGrpSpPr>
      <p:grpSpPr>
        <a:xfrm>
          <a:off x="0" y="0"/>
          <a:ext cx="0" cy="0"/>
          <a:chOff x="0" y="0"/>
          <a:chExt cx="0" cy="0"/>
        </a:xfrm>
      </p:grpSpPr>
      <p:sp>
        <p:nvSpPr>
          <p:cNvPr id="836" name="Google Shape;836;p2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37" name="Google Shape;837;p2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200"/>
            </a:pPr>
            <a:r>
              <a:rPr lang="fr-FR" b="1" dirty="0">
                <a:latin typeface="+mn-lt"/>
              </a:rPr>
              <a:t>Notes de l'instructeur :</a:t>
            </a:r>
            <a:endParaRPr lang="fr-FR" dirty="0">
              <a:latin typeface="+mn-lt"/>
            </a:endParaRPr>
          </a:p>
          <a:p>
            <a:pPr marL="0" indent="0">
              <a:lnSpc>
                <a:spcPct val="115000"/>
              </a:lnSpc>
              <a:spcBef>
                <a:spcPts val="1867"/>
              </a:spcBef>
            </a:pPr>
            <a:endParaRPr lang="fr-FR" b="1" dirty="0">
              <a:latin typeface="+mn-lt"/>
            </a:endParaRPr>
          </a:p>
          <a:p>
            <a:pPr marL="0" indent="0">
              <a:lnSpc>
                <a:spcPct val="115000"/>
              </a:lnSpc>
              <a:spcBef>
                <a:spcPts val="1867"/>
              </a:spcBef>
            </a:pPr>
            <a:r>
              <a:rPr lang="fr-FR" b="1" dirty="0">
                <a:latin typeface="+mn-lt"/>
              </a:rPr>
              <a:t>Exercice : Interviewer un cas (Partie 1)</a:t>
            </a:r>
            <a:endParaRPr lang="fr-FR" dirty="0">
              <a:latin typeface="+mn-lt"/>
            </a:endParaRPr>
          </a:p>
          <a:p>
            <a:pPr marL="0" indent="0">
              <a:lnSpc>
                <a:spcPct val="115000"/>
              </a:lnSpc>
              <a:spcBef>
                <a:spcPts val="1867"/>
              </a:spcBef>
            </a:pPr>
            <a:endParaRPr lang="fr-FR" b="1" dirty="0">
              <a:latin typeface="+mn-lt"/>
              <a:ea typeface="Times New Roman"/>
              <a:cs typeface="Times New Roman"/>
              <a:sym typeface="Times New Roman"/>
            </a:endParaRPr>
          </a:p>
          <a:p>
            <a:pPr marL="177845" indent="-177845">
              <a:lnSpc>
                <a:spcPct val="115000"/>
              </a:lnSpc>
              <a:spcBef>
                <a:spcPts val="1867"/>
              </a:spcBef>
              <a:buSzPts val="1200"/>
              <a:buFont typeface="Noto Sans Symbols"/>
              <a:buChar char="❖"/>
            </a:pPr>
            <a:r>
              <a:rPr lang="fr-FR" b="1" i="1" dirty="0">
                <a:solidFill>
                  <a:srgbClr val="000000"/>
                </a:solidFill>
                <a:latin typeface="+mn-lt"/>
                <a:ea typeface="Times New Roman"/>
                <a:cs typeface="Times New Roman"/>
                <a:sym typeface="Times New Roman"/>
              </a:rPr>
              <a:t>Suivez les étapes suivantes pour faciliter l'exercice :</a:t>
            </a:r>
            <a:endParaRPr lang="fr-FR" dirty="0">
              <a:latin typeface="+mn-lt"/>
            </a:endParaRPr>
          </a:p>
          <a:p>
            <a:pPr marL="474254" lvl="1" indent="0">
              <a:lnSpc>
                <a:spcPct val="115000"/>
              </a:lnSpc>
              <a:spcBef>
                <a:spcPts val="2490"/>
              </a:spcBef>
            </a:pPr>
            <a:endParaRPr lang="fr-FR" b="1" dirty="0">
              <a:latin typeface="+mn-lt"/>
              <a:ea typeface="Times New Roman"/>
              <a:cs typeface="Times New Roman"/>
              <a:sym typeface="Times New Roman"/>
            </a:endParaRPr>
          </a:p>
          <a:p>
            <a:pPr marL="474254" lvl="1" indent="0">
              <a:lnSpc>
                <a:spcPct val="115000"/>
              </a:lnSpc>
              <a:spcBef>
                <a:spcPts val="1245"/>
              </a:spcBef>
            </a:pPr>
            <a:r>
              <a:rPr lang="fr-FR" b="1" dirty="0">
                <a:latin typeface="+mn-lt"/>
                <a:ea typeface="Times New Roman"/>
                <a:cs typeface="Times New Roman"/>
                <a:sym typeface="Times New Roman"/>
              </a:rPr>
              <a:t>1. Expliquez que </a:t>
            </a:r>
            <a:r>
              <a:rPr lang="fr-FR" b="1" dirty="0">
                <a:solidFill>
                  <a:srgbClr val="000000"/>
                </a:solidFill>
                <a:latin typeface="+mn-lt"/>
                <a:ea typeface="Times New Roman"/>
                <a:cs typeface="Times New Roman"/>
                <a:sym typeface="Times New Roman"/>
              </a:rPr>
              <a:t>l'objectif de l'exercice est de s'entraîner à interroger un cas.</a:t>
            </a:r>
          </a:p>
          <a:p>
            <a:pPr marL="474254" lvl="1" indent="0">
              <a:lnSpc>
                <a:spcPct val="115000"/>
              </a:lnSpc>
              <a:spcBef>
                <a:spcPts val="0"/>
              </a:spcBef>
            </a:pPr>
            <a:endParaRPr lang="fr-FR" b="1" dirty="0">
              <a:solidFill>
                <a:srgbClr val="000000"/>
              </a:solidFill>
              <a:latin typeface="+mn-lt"/>
              <a:ea typeface="Times New Roman"/>
              <a:cs typeface="Times New Roman"/>
              <a:sym typeface="Times New Roman"/>
            </a:endParaRPr>
          </a:p>
          <a:p>
            <a:pPr marL="474254" lvl="1" indent="0">
              <a:lnSpc>
                <a:spcPct val="115000"/>
              </a:lnSpc>
              <a:spcBef>
                <a:spcPts val="0"/>
              </a:spcBef>
            </a:pPr>
            <a:r>
              <a:rPr lang="fr-FR" b="1" dirty="0">
                <a:solidFill>
                  <a:srgbClr val="000000"/>
                </a:solidFill>
                <a:latin typeface="+mn-lt"/>
                <a:ea typeface="Times New Roman"/>
                <a:cs typeface="Times New Roman"/>
                <a:sym typeface="Times New Roman"/>
              </a:rPr>
              <a:t>2. </a:t>
            </a:r>
            <a:r>
              <a:rPr lang="fr-FR" b="1" dirty="0">
                <a:latin typeface="+mn-lt"/>
                <a:ea typeface="Times New Roman"/>
                <a:cs typeface="Times New Roman"/>
                <a:sym typeface="Times New Roman"/>
              </a:rPr>
              <a:t>Reportez-vous au scénario figurant dans le cahier d'exercices du participant. </a:t>
            </a:r>
            <a:endParaRPr lang="fr-FR" dirty="0">
              <a:latin typeface="+mn-lt"/>
            </a:endParaRPr>
          </a:p>
          <a:p>
            <a:pPr marL="474254" lvl="1" indent="0">
              <a:lnSpc>
                <a:spcPct val="115000"/>
              </a:lnSpc>
              <a:spcBef>
                <a:spcPts val="0"/>
              </a:spcBef>
              <a:buClr>
                <a:schemeClr val="dk1"/>
              </a:buClr>
              <a:buSzPts val="1200"/>
            </a:pPr>
            <a:endParaRPr lang="fr-FR" b="1" dirty="0">
              <a:latin typeface="+mn-lt"/>
              <a:ea typeface="Times New Roman"/>
              <a:cs typeface="Times New Roman"/>
              <a:sym typeface="Times New Roman"/>
            </a:endParaRPr>
          </a:p>
          <a:p>
            <a:pPr marL="474254" lvl="1" indent="0">
              <a:lnSpc>
                <a:spcPct val="115000"/>
              </a:lnSpc>
              <a:spcBef>
                <a:spcPts val="0"/>
              </a:spcBef>
              <a:buClr>
                <a:schemeClr val="dk1"/>
              </a:buClr>
              <a:buSzPts val="1200"/>
            </a:pPr>
            <a:r>
              <a:rPr lang="fr-FR" b="1" dirty="0">
                <a:latin typeface="+mn-lt"/>
                <a:ea typeface="Times New Roman"/>
                <a:cs typeface="Times New Roman"/>
                <a:sym typeface="Times New Roman"/>
              </a:rPr>
              <a:t>3. Chaque personne du groupe désigné joue un de ces quatre rôles :</a:t>
            </a:r>
            <a:endParaRPr lang="fr-FR" dirty="0">
              <a:latin typeface="+mn-lt"/>
            </a:endParaRPr>
          </a:p>
          <a:p>
            <a:pPr marL="1185634" lvl="2" indent="-237127">
              <a:lnSpc>
                <a:spcPct val="115000"/>
              </a:lnSpc>
              <a:spcBef>
                <a:spcPts val="0"/>
              </a:spcBef>
              <a:buClr>
                <a:schemeClr val="dk1"/>
              </a:buClr>
              <a:buSzPts val="1200"/>
              <a:buFont typeface="Courier New"/>
              <a:buChar char="o"/>
            </a:pPr>
            <a:r>
              <a:rPr lang="fr-FR" b="1" dirty="0">
                <a:latin typeface="+mn-lt"/>
                <a:ea typeface="Times New Roman"/>
                <a:cs typeface="Times New Roman"/>
                <a:sym typeface="Times New Roman"/>
              </a:rPr>
              <a:t>Investigateur (1) : </a:t>
            </a:r>
            <a:r>
              <a:rPr lang="fr-FR" b="1" i="1" dirty="0">
                <a:latin typeface="+mn-lt"/>
                <a:ea typeface="Times New Roman"/>
                <a:cs typeface="Times New Roman"/>
                <a:sym typeface="Times New Roman"/>
              </a:rPr>
              <a:t>L'</a:t>
            </a:r>
            <a:r>
              <a:rPr lang="fr-FR" b="1" i="1" u="sng" dirty="0">
                <a:latin typeface="+mn-lt"/>
                <a:ea typeface="Times New Roman"/>
                <a:cs typeface="Times New Roman"/>
                <a:sym typeface="Times New Roman"/>
              </a:rPr>
              <a:t>investigateur </a:t>
            </a:r>
            <a:r>
              <a:rPr lang="fr-FR" b="1" i="1" dirty="0">
                <a:latin typeface="+mn-lt"/>
                <a:ea typeface="Times New Roman"/>
                <a:cs typeface="Times New Roman"/>
                <a:sym typeface="Times New Roman"/>
              </a:rPr>
              <a:t>utilise les méthodes de la leçon pour interroger la mère. </a:t>
            </a:r>
            <a:endParaRPr lang="fr-FR" dirty="0">
              <a:latin typeface="+mn-lt"/>
            </a:endParaRPr>
          </a:p>
          <a:p>
            <a:pPr marL="1185634" lvl="2" indent="-237127">
              <a:lnSpc>
                <a:spcPct val="115000"/>
              </a:lnSpc>
              <a:spcBef>
                <a:spcPts val="0"/>
              </a:spcBef>
              <a:buClr>
                <a:schemeClr val="dk1"/>
              </a:buClr>
              <a:buSzPts val="1200"/>
              <a:buFont typeface="Courier New"/>
              <a:buChar char="o"/>
            </a:pPr>
            <a:r>
              <a:rPr lang="fr-FR" b="1" dirty="0">
                <a:latin typeface="+mn-lt"/>
                <a:ea typeface="Times New Roman"/>
                <a:cs typeface="Times New Roman"/>
                <a:sym typeface="Times New Roman"/>
              </a:rPr>
              <a:t>Mère du patient (1) : </a:t>
            </a:r>
            <a:r>
              <a:rPr lang="fr-FR" b="1" i="1" dirty="0">
                <a:latin typeface="+mn-lt"/>
                <a:ea typeface="Times New Roman"/>
                <a:cs typeface="Times New Roman"/>
                <a:sym typeface="Times New Roman"/>
              </a:rPr>
              <a:t>La </a:t>
            </a:r>
            <a:r>
              <a:rPr lang="fr-FR" b="1" i="1" u="sng" dirty="0">
                <a:latin typeface="+mn-lt"/>
                <a:ea typeface="Times New Roman"/>
                <a:cs typeface="Times New Roman"/>
                <a:sym typeface="Times New Roman"/>
              </a:rPr>
              <a:t>mère </a:t>
            </a:r>
            <a:r>
              <a:rPr lang="fr-FR" b="1" i="1" dirty="0">
                <a:latin typeface="+mn-lt"/>
                <a:ea typeface="Times New Roman"/>
                <a:cs typeface="Times New Roman"/>
                <a:sym typeface="Times New Roman"/>
              </a:rPr>
              <a:t>peut se sentir libre d'agir comme une mère. Elle peut être disposée à partager certaines informations et peut-être pas d'autres.</a:t>
            </a:r>
            <a:endParaRPr lang="fr-FR" dirty="0">
              <a:latin typeface="+mn-lt"/>
            </a:endParaRPr>
          </a:p>
          <a:p>
            <a:pPr marL="1185634" lvl="2" indent="-237127">
              <a:lnSpc>
                <a:spcPct val="115000"/>
              </a:lnSpc>
              <a:spcBef>
                <a:spcPts val="0"/>
              </a:spcBef>
              <a:buClr>
                <a:schemeClr val="dk1"/>
              </a:buClr>
              <a:buSzPts val="1200"/>
              <a:buFont typeface="Courier New"/>
              <a:buChar char="o"/>
            </a:pPr>
            <a:r>
              <a:rPr lang="fr-FR" b="1" dirty="0">
                <a:latin typeface="+mn-lt"/>
                <a:ea typeface="Times New Roman"/>
                <a:cs typeface="Times New Roman"/>
                <a:sym typeface="Times New Roman"/>
              </a:rPr>
              <a:t>Observateurs (2) : </a:t>
            </a:r>
            <a:r>
              <a:rPr lang="fr-FR" b="1" i="1" dirty="0">
                <a:latin typeface="+mn-lt"/>
                <a:ea typeface="Times New Roman"/>
                <a:cs typeface="Times New Roman"/>
                <a:sym typeface="Times New Roman"/>
              </a:rPr>
              <a:t>Les </a:t>
            </a:r>
            <a:r>
              <a:rPr lang="fr-FR" b="1" i="1" u="sng" dirty="0">
                <a:latin typeface="+mn-lt"/>
                <a:ea typeface="Times New Roman"/>
                <a:cs typeface="Times New Roman"/>
                <a:sym typeface="Times New Roman"/>
              </a:rPr>
              <a:t>observateurs </a:t>
            </a:r>
            <a:r>
              <a:rPr lang="fr-FR" b="1" i="1" dirty="0">
                <a:latin typeface="+mn-lt"/>
                <a:ea typeface="Times New Roman"/>
                <a:cs typeface="Times New Roman"/>
                <a:sym typeface="Times New Roman"/>
              </a:rPr>
              <a:t>observeront l'enquêteur et prendront des notes sur ce qu'il a fait de bien et sur ce qui pourrait être amélioré.</a:t>
            </a:r>
            <a:endParaRPr lang="fr-FR" dirty="0">
              <a:latin typeface="+mn-lt"/>
            </a:endParaRPr>
          </a:p>
          <a:p>
            <a:pPr marL="1185634" lvl="2" indent="-237127">
              <a:lnSpc>
                <a:spcPct val="115000"/>
              </a:lnSpc>
              <a:spcBef>
                <a:spcPts val="0"/>
              </a:spcBef>
              <a:buClr>
                <a:schemeClr val="dk1"/>
              </a:buClr>
              <a:buSzPts val="1200"/>
              <a:buFont typeface="Courier New"/>
              <a:buChar char="o"/>
            </a:pPr>
            <a:r>
              <a:rPr lang="fr-FR" b="1" dirty="0">
                <a:latin typeface="+mn-lt"/>
                <a:ea typeface="Times New Roman"/>
                <a:cs typeface="Times New Roman"/>
                <a:sym typeface="Times New Roman"/>
              </a:rPr>
              <a:t>Rapporteurs (reste du groupe) : </a:t>
            </a:r>
            <a:r>
              <a:rPr lang="fr-FR" b="1" i="1" dirty="0">
                <a:latin typeface="+mn-lt"/>
                <a:ea typeface="Times New Roman"/>
                <a:cs typeface="Times New Roman"/>
                <a:sym typeface="Times New Roman"/>
              </a:rPr>
              <a:t>Les </a:t>
            </a:r>
            <a:r>
              <a:rPr lang="fr-FR" b="1" i="1" u="sng" dirty="0">
                <a:latin typeface="+mn-lt"/>
                <a:ea typeface="Times New Roman"/>
                <a:cs typeface="Times New Roman"/>
                <a:sym typeface="Times New Roman"/>
              </a:rPr>
              <a:t>rapporteurs </a:t>
            </a:r>
            <a:r>
              <a:rPr lang="fr-FR" b="1" i="1" dirty="0">
                <a:latin typeface="+mn-lt"/>
                <a:ea typeface="Times New Roman"/>
                <a:cs typeface="Times New Roman"/>
                <a:sym typeface="Times New Roman"/>
              </a:rPr>
              <a:t>rempliront le formulaire d'enquête sur le cas.</a:t>
            </a:r>
            <a:endParaRPr lang="fr-FR" dirty="0">
              <a:latin typeface="+mn-lt"/>
            </a:endParaRPr>
          </a:p>
          <a:p>
            <a:pPr marL="1185634" lvl="2" indent="-158085">
              <a:lnSpc>
                <a:spcPct val="115000"/>
              </a:lnSpc>
              <a:spcBef>
                <a:spcPts val="0"/>
              </a:spcBef>
              <a:buClr>
                <a:schemeClr val="dk1"/>
              </a:buClr>
              <a:buSzPts val="1200"/>
            </a:pPr>
            <a:endParaRPr lang="fr-FR" b="1" i="1" dirty="0">
              <a:latin typeface="+mn-lt"/>
              <a:ea typeface="Times New Roman"/>
              <a:cs typeface="Times New Roman"/>
              <a:sym typeface="Times New Roman"/>
            </a:endParaRPr>
          </a:p>
          <a:p>
            <a:pPr marL="474254" lvl="1" indent="0">
              <a:lnSpc>
                <a:spcPct val="115000"/>
              </a:lnSpc>
              <a:spcBef>
                <a:spcPts val="622"/>
              </a:spcBef>
            </a:pPr>
            <a:r>
              <a:rPr lang="fr-FR" b="1" dirty="0">
                <a:solidFill>
                  <a:srgbClr val="000000"/>
                </a:solidFill>
                <a:latin typeface="+mn-lt"/>
                <a:ea typeface="Times New Roman"/>
                <a:cs typeface="Times New Roman"/>
                <a:sym typeface="Times New Roman"/>
              </a:rPr>
              <a:t>4. Divisez la classe en groupes de 4 personnes ou plus. Demandez des volontaires pour les rôles d'investigateur, de mère et d'observateurs (les autres seront des rapporteurs), ou laissez les participants décider eux-mêmes qui jouera quel rôle.</a:t>
            </a:r>
            <a:endParaRPr lang="fr-FR" dirty="0">
              <a:latin typeface="+mn-lt"/>
            </a:endParaRPr>
          </a:p>
          <a:p>
            <a:pPr marL="0" indent="0">
              <a:lnSpc>
                <a:spcPct val="115000"/>
              </a:lnSpc>
              <a:spcBef>
                <a:spcPts val="622"/>
              </a:spcBef>
            </a:pPr>
            <a:endParaRPr lang="fr-FR" b="1" dirty="0">
              <a:latin typeface="+mn-lt"/>
              <a:ea typeface="Times New Roman"/>
              <a:cs typeface="Times New Roman"/>
              <a:sym typeface="Times New Roman"/>
            </a:endParaRPr>
          </a:p>
          <a:p>
            <a:pPr marL="474254" lvl="1" indent="0">
              <a:lnSpc>
                <a:spcPct val="115000"/>
              </a:lnSpc>
              <a:spcBef>
                <a:spcPts val="622"/>
              </a:spcBef>
            </a:pPr>
            <a:r>
              <a:rPr lang="fr-FR" b="1" dirty="0">
                <a:latin typeface="+mn-lt"/>
                <a:ea typeface="Times New Roman"/>
                <a:cs typeface="Times New Roman"/>
                <a:sym typeface="Times New Roman"/>
              </a:rPr>
              <a:t>5. Distribuez les </a:t>
            </a:r>
            <a:r>
              <a:rPr lang="fr-FR" b="1" dirty="0">
                <a:solidFill>
                  <a:srgbClr val="000000"/>
                </a:solidFill>
                <a:latin typeface="+mn-lt"/>
                <a:ea typeface="Times New Roman"/>
                <a:cs typeface="Times New Roman"/>
                <a:sym typeface="Times New Roman"/>
              </a:rPr>
              <a:t>notes du jeu de rôle aux participants en fonction de leur rôle. Les notes sur la méningite doivent être examinées par l'ensemble de l'équipe afin de se familiariser avec la maladie. L'investigateur peut utiliser ces notes pour faciliter l'entretien.</a:t>
            </a:r>
            <a:endParaRPr lang="fr-FR" b="1" dirty="0">
              <a:latin typeface="+mn-lt"/>
              <a:ea typeface="Times New Roman"/>
              <a:cs typeface="Times New Roman"/>
              <a:sym typeface="Times New Roman"/>
            </a:endParaRPr>
          </a:p>
          <a:p>
            <a:pPr marL="0" indent="0">
              <a:lnSpc>
                <a:spcPct val="115000"/>
              </a:lnSpc>
              <a:spcBef>
                <a:spcPts val="622"/>
              </a:spcBef>
            </a:pPr>
            <a:endParaRPr lang="fr-FR" b="1" dirty="0">
              <a:latin typeface="+mn-lt"/>
              <a:ea typeface="Times New Roman"/>
              <a:cs typeface="Times New Roman"/>
              <a:sym typeface="Times New Roman"/>
            </a:endParaRPr>
          </a:p>
          <a:p>
            <a:pPr marL="474254" lvl="1" indent="0">
              <a:lnSpc>
                <a:spcPct val="115000"/>
              </a:lnSpc>
              <a:spcBef>
                <a:spcPts val="622"/>
              </a:spcBef>
            </a:pPr>
            <a:r>
              <a:rPr lang="fr-FR" b="1" dirty="0">
                <a:latin typeface="+mn-lt"/>
                <a:ea typeface="Times New Roman"/>
                <a:cs typeface="Times New Roman"/>
                <a:sym typeface="Times New Roman"/>
              </a:rPr>
              <a:t>6. Expliquez la distribution du temps: 15 minutes pour lire le scénario, le rôle et les notes sur la méningite. Jusqu'à 10 minutes pour l'entretien. Lorsque l'investigateur a terminé l'entretien, les observateurs peuvent partager leurs notes.</a:t>
            </a:r>
            <a:endParaRPr lang="fr-FR" dirty="0">
              <a:latin typeface="+mn-lt"/>
            </a:endParaRPr>
          </a:p>
          <a:p>
            <a:pPr marL="0" indent="0">
              <a:lnSpc>
                <a:spcPct val="115000"/>
              </a:lnSpc>
              <a:spcBef>
                <a:spcPts val="622"/>
              </a:spcBef>
            </a:pPr>
            <a:endParaRPr lang="fr-FR" b="1" dirty="0">
              <a:solidFill>
                <a:srgbClr val="000000"/>
              </a:solidFill>
              <a:latin typeface="+mn-lt"/>
              <a:ea typeface="Times New Roman"/>
              <a:cs typeface="Times New Roman"/>
              <a:sym typeface="Times New Roman"/>
            </a:endParaRPr>
          </a:p>
          <a:p>
            <a:pPr marL="177845" indent="-177845">
              <a:lnSpc>
                <a:spcPct val="115000"/>
              </a:lnSpc>
              <a:spcBef>
                <a:spcPts val="622"/>
              </a:spcBef>
              <a:buSzPts val="1200"/>
              <a:buFont typeface="Wingdings" panose="05000000000000000000" pitchFamily="2" charset="2"/>
              <a:buChar char="v"/>
            </a:pPr>
            <a:r>
              <a:rPr lang="fr-FR" b="1" dirty="0">
                <a:solidFill>
                  <a:srgbClr val="000000"/>
                </a:solidFill>
                <a:latin typeface="+mn-lt"/>
                <a:ea typeface="Times New Roman"/>
                <a:cs typeface="Times New Roman"/>
                <a:sym typeface="Times New Roman"/>
              </a:rPr>
              <a:t>Les instructeurs doivent circuler dans la salle et s'assurer que tout le monde est au travail.</a:t>
            </a:r>
            <a:r>
              <a:rPr lang="fr-FR" b="1" dirty="0">
                <a:latin typeface="+mn-lt"/>
                <a:ea typeface="Times New Roman"/>
                <a:cs typeface="Times New Roman"/>
                <a:sym typeface="Times New Roman"/>
              </a:rPr>
              <a:t> </a:t>
            </a:r>
            <a:r>
              <a:rPr lang="fr-FR" b="1" dirty="0">
                <a:solidFill>
                  <a:srgbClr val="000000"/>
                </a:solidFill>
                <a:latin typeface="+mn-lt"/>
                <a:ea typeface="Times New Roman"/>
                <a:cs typeface="Times New Roman"/>
                <a:sym typeface="Times New Roman"/>
              </a:rPr>
              <a:t>Notez le temps et avertissez les participants lorsqu'il est temps de passer à l'étape suivante. Si les équipes semblent avoir terminé plus tôt que prévu, demandez-leur de discuter de la question 7 de l'exercice : Discutez des personnes qui doivent être informées de la situation.</a:t>
            </a:r>
            <a:r>
              <a:rPr lang="fr-FR" dirty="0">
                <a:solidFill>
                  <a:srgbClr val="000000"/>
                </a:solidFill>
                <a:latin typeface="+mn-lt"/>
                <a:ea typeface="Times New Roman"/>
              </a:rPr>
              <a:t> </a:t>
            </a:r>
            <a:r>
              <a:rPr lang="fr-FR" b="1" dirty="0">
                <a:latin typeface="+mn-lt"/>
                <a:ea typeface="Times New Roman"/>
                <a:cs typeface="Times New Roman"/>
                <a:sym typeface="Times New Roman"/>
              </a:rPr>
              <a:t>Après l'entretien, complétez le tableau de discussion (Qui doit être informé ?) de l'exercice.</a:t>
            </a:r>
            <a:endParaRPr lang="fr-FR" dirty="0">
              <a:latin typeface="+mn-lt"/>
            </a:endParaRPr>
          </a:p>
          <a:p>
            <a:pPr marL="0" indent="0">
              <a:lnSpc>
                <a:spcPct val="115000"/>
              </a:lnSpc>
              <a:spcBef>
                <a:spcPts val="622"/>
              </a:spcBef>
            </a:pPr>
            <a:endParaRPr lang="fr-FR" b="1" dirty="0">
              <a:latin typeface="+mn-lt"/>
              <a:ea typeface="Times New Roman"/>
              <a:cs typeface="Times New Roman"/>
              <a:sym typeface="Times New Roman"/>
            </a:endParaRPr>
          </a:p>
          <a:p>
            <a:pPr marL="177845" indent="-177845">
              <a:spcBef>
                <a:spcPts val="373"/>
              </a:spcBef>
              <a:buSzPts val="1200"/>
              <a:buFont typeface="Noto Sans Symbols"/>
              <a:buChar char="❖"/>
            </a:pPr>
            <a:r>
              <a:rPr lang="fr-FR" b="1" dirty="0">
                <a:solidFill>
                  <a:srgbClr val="000000"/>
                </a:solidFill>
                <a:latin typeface="+mn-lt"/>
              </a:rPr>
              <a:t>Durée totale : 45 minutes (30 minutes pour l'exercice, 15 minutes pour la discussion)</a:t>
            </a:r>
            <a:endParaRPr lang="fr-FR" dirty="0">
              <a:latin typeface="+mn-lt"/>
            </a:endParaRPr>
          </a:p>
          <a:p>
            <a:pPr marL="0" indent="0">
              <a:spcBef>
                <a:spcPts val="373"/>
              </a:spcBef>
            </a:pPr>
            <a:endParaRPr dirty="0"/>
          </a:p>
        </p:txBody>
      </p:sp>
      <p:sp>
        <p:nvSpPr>
          <p:cNvPr id="838" name="Google Shape;838;p2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2"/>
        <p:cNvGrpSpPr/>
        <p:nvPr/>
      </p:nvGrpSpPr>
      <p:grpSpPr>
        <a:xfrm>
          <a:off x="0" y="0"/>
          <a:ext cx="0" cy="0"/>
          <a:chOff x="0" y="0"/>
          <a:chExt cx="0" cy="0"/>
        </a:xfrm>
      </p:grpSpPr>
      <p:sp>
        <p:nvSpPr>
          <p:cNvPr id="843" name="Google Shape;843;p2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44" name="Google Shape;844;p2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200"/>
            </a:pPr>
            <a:r>
              <a:rPr lang="fr-FR" b="1" dirty="0"/>
              <a:t>Notes de l'instructeur :</a:t>
            </a:r>
            <a:endParaRPr lang="fr-FR" noProof="0" dirty="0"/>
          </a:p>
          <a:p>
            <a:pPr marL="0" indent="0">
              <a:lnSpc>
                <a:spcPct val="115000"/>
              </a:lnSpc>
              <a:spcBef>
                <a:spcPts val="1867"/>
              </a:spcBef>
            </a:pPr>
            <a:endParaRPr lang="fr-FR" b="1" dirty="0"/>
          </a:p>
          <a:p>
            <a:pPr marL="0" indent="0">
              <a:lnSpc>
                <a:spcPct val="115000"/>
              </a:lnSpc>
              <a:spcBef>
                <a:spcPts val="1867"/>
              </a:spcBef>
            </a:pPr>
            <a:r>
              <a:rPr lang="fr-FR" b="1" dirty="0"/>
              <a:t>Exercice : Interviewer un cas (Partie 2)</a:t>
            </a:r>
            <a:endParaRPr lang="fr-FR" noProof="0" dirty="0"/>
          </a:p>
          <a:p>
            <a:pPr marL="0" indent="0">
              <a:lnSpc>
                <a:spcPct val="115000"/>
              </a:lnSpc>
              <a:spcBef>
                <a:spcPts val="1867"/>
              </a:spcBef>
              <a:buClr>
                <a:schemeClr val="dk1"/>
              </a:buClr>
              <a:buSzPts val="1200"/>
            </a:pPr>
            <a:endParaRPr lang="fr-FR" b="1" i="1" dirty="0"/>
          </a:p>
          <a:p>
            <a:pPr marL="177845" indent="-177845">
              <a:lnSpc>
                <a:spcPct val="115000"/>
              </a:lnSpc>
              <a:spcBef>
                <a:spcPts val="1867"/>
              </a:spcBef>
              <a:buClr>
                <a:schemeClr val="dk1"/>
              </a:buClr>
              <a:buSzPts val="1200"/>
              <a:buFont typeface="Noto Sans Symbols"/>
              <a:buChar char="❖"/>
            </a:pPr>
            <a:r>
              <a:rPr lang="fr-FR" b="1" i="1" dirty="0"/>
              <a:t>Les participants ont réalisé l'une des principales actions basées sur la surveillance : l'entretien de l’investigation d’un cas.  Utilisez cette diapositive pour débriefer l'exercice et relier les informations du formulaire de cas à la communication et à l'action de santé publique.</a:t>
            </a:r>
            <a:endParaRPr lang="fr-FR" noProof="0" dirty="0"/>
          </a:p>
          <a:p>
            <a:pPr marL="0" indent="0">
              <a:lnSpc>
                <a:spcPct val="115000"/>
              </a:lnSpc>
              <a:spcBef>
                <a:spcPts val="622"/>
              </a:spcBef>
            </a:pPr>
            <a:endParaRPr lang="fr-FR" b="1" i="1" dirty="0"/>
          </a:p>
          <a:p>
            <a:pPr marL="177845" indent="-177845">
              <a:spcBef>
                <a:spcPts val="2490"/>
              </a:spcBef>
              <a:buClr>
                <a:schemeClr val="dk1"/>
              </a:buClr>
              <a:buSzPts val="1200"/>
              <a:buFont typeface="Noto Sans Symbols"/>
              <a:buChar char="❖"/>
            </a:pPr>
            <a:r>
              <a:rPr lang="fr-FR" b="1" i="1" dirty="0"/>
              <a:t>Commencez par les enquêteurs, puis passez aux membres de la communauté, puis aux observateurs ; prévoyez deux à trois minutes pour discuter de chaque point. Animez ensuite une discussion en grand groupe (voir les questions ci-dessous).</a:t>
            </a:r>
            <a:endParaRPr lang="fr-FR" noProof="0" dirty="0"/>
          </a:p>
          <a:p>
            <a:pPr marL="177845" indent="-98803">
              <a:spcBef>
                <a:spcPts val="1867"/>
              </a:spcBef>
              <a:buClr>
                <a:schemeClr val="dk1"/>
              </a:buClr>
              <a:buSzPts val="1200"/>
            </a:pPr>
            <a:endParaRPr lang="fr-FR" b="1" i="1" u="sng" dirty="0"/>
          </a:p>
          <a:p>
            <a:pPr marL="177845" indent="-177845">
              <a:spcBef>
                <a:spcPts val="1867"/>
              </a:spcBef>
              <a:buClr>
                <a:schemeClr val="dk1"/>
              </a:buClr>
              <a:buSzPts val="1200"/>
              <a:buFont typeface="Noto Sans Symbols"/>
              <a:buChar char="▪"/>
            </a:pPr>
            <a:r>
              <a:rPr lang="fr-FR" b="1" u="sng" dirty="0"/>
              <a:t>Demandez</a:t>
            </a:r>
            <a:r>
              <a:rPr lang="fr-FR" dirty="0"/>
              <a:t> : </a:t>
            </a:r>
            <a:r>
              <a:rPr lang="fr-FR" b="1" noProof="0" dirty="0"/>
              <a:t>Investigateur</a:t>
            </a:r>
            <a:r>
              <a:rPr lang="fr-FR" b="1" dirty="0"/>
              <a:t>s de cas - </a:t>
            </a:r>
            <a:r>
              <a:rPr lang="fr-FR" dirty="0"/>
              <a:t>Comment pensez-vous avoir réussi ? Avez-vous eu des difficultés ?</a:t>
            </a:r>
            <a:endParaRPr lang="fr-FR" noProof="0" dirty="0"/>
          </a:p>
          <a:p>
            <a:pPr marL="177845" indent="-177845">
              <a:spcBef>
                <a:spcPts val="1867"/>
              </a:spcBef>
              <a:buClr>
                <a:schemeClr val="dk1"/>
              </a:buClr>
              <a:buSzPts val="1200"/>
              <a:buFont typeface="Noto Sans Symbols"/>
              <a:buChar char="▪"/>
            </a:pPr>
            <a:r>
              <a:rPr lang="fr-FR" b="1" u="sng" noProof="0" dirty="0"/>
              <a:t>Remercie</a:t>
            </a:r>
            <a:r>
              <a:rPr lang="fr-FR" b="1" u="sng" dirty="0"/>
              <a:t>z</a:t>
            </a:r>
            <a:r>
              <a:rPr lang="fr-FR" dirty="0"/>
              <a:t> les participants pour leurs réponses et animez une brève discussion.</a:t>
            </a:r>
          </a:p>
          <a:p>
            <a:pPr marL="177845" indent="-98803">
              <a:spcBef>
                <a:spcPts val="1867"/>
              </a:spcBef>
              <a:buClr>
                <a:schemeClr val="dk1"/>
              </a:buClr>
              <a:buSzPts val="1200"/>
            </a:pPr>
            <a:endParaRPr lang="fr-FR" dirty="0"/>
          </a:p>
          <a:p>
            <a:pPr marL="177845" indent="-177845">
              <a:spcBef>
                <a:spcPts val="1867"/>
              </a:spcBef>
              <a:buClr>
                <a:schemeClr val="dk1"/>
              </a:buClr>
              <a:buSzPts val="1200"/>
              <a:buFont typeface="Noto Sans Symbols"/>
              <a:buChar char="▪"/>
            </a:pPr>
            <a:r>
              <a:rPr lang="fr-FR" b="1" u="sng" dirty="0"/>
              <a:t>Demander</a:t>
            </a:r>
            <a:r>
              <a:rPr lang="fr-FR" dirty="0"/>
              <a:t> : </a:t>
            </a:r>
            <a:r>
              <a:rPr lang="fr-FR" b="1" dirty="0"/>
              <a:t>Membres de la communauté - </a:t>
            </a:r>
            <a:r>
              <a:rPr lang="fr-FR" dirty="0"/>
              <a:t>Que pensent les mères de la façon dont le représentant de la santé les a traitées ? </a:t>
            </a:r>
          </a:p>
          <a:p>
            <a:pPr marL="177845" indent="-177845">
              <a:spcBef>
                <a:spcPts val="1867"/>
              </a:spcBef>
              <a:buClr>
                <a:schemeClr val="dk1"/>
              </a:buClr>
              <a:buSzPts val="1200"/>
              <a:buFont typeface="Noto Sans Symbols"/>
              <a:buChar char="▪"/>
            </a:pPr>
            <a:r>
              <a:rPr lang="fr-FR" b="1" u="sng" noProof="0" dirty="0"/>
              <a:t>Remerciez</a:t>
            </a:r>
            <a:r>
              <a:rPr lang="fr-FR" b="1" u="none" noProof="0" dirty="0"/>
              <a:t> </a:t>
            </a:r>
            <a:r>
              <a:rPr lang="fr-FR" dirty="0"/>
              <a:t>les participants pour leurs réponses et animez une brève discussion.</a:t>
            </a:r>
          </a:p>
          <a:p>
            <a:pPr marL="177845" indent="-98803">
              <a:spcBef>
                <a:spcPts val="1867"/>
              </a:spcBef>
              <a:buClr>
                <a:schemeClr val="dk1"/>
              </a:buClr>
              <a:buSzPts val="1200"/>
            </a:pPr>
            <a:endParaRPr lang="fr-FR" dirty="0"/>
          </a:p>
          <a:p>
            <a:pPr marL="177845" indent="-177845">
              <a:spcBef>
                <a:spcPts val="1867"/>
              </a:spcBef>
              <a:buClr>
                <a:schemeClr val="dk1"/>
              </a:buClr>
              <a:buSzPts val="1200"/>
              <a:buFont typeface="Noto Sans Symbols"/>
              <a:buChar char="▪"/>
            </a:pPr>
            <a:r>
              <a:rPr lang="fr-FR" b="1" u="sng" dirty="0"/>
              <a:t>Demandez</a:t>
            </a:r>
            <a:r>
              <a:rPr lang="fr-FR" b="1" dirty="0"/>
              <a:t> : Observateurs - </a:t>
            </a:r>
            <a:r>
              <a:rPr lang="fr-FR" dirty="0"/>
              <a:t>Qu'avez-vous remarqué ? </a:t>
            </a:r>
            <a:endParaRPr lang="fr-FR" noProof="0" dirty="0"/>
          </a:p>
          <a:p>
            <a:pPr marL="177845" indent="-177845">
              <a:spcBef>
                <a:spcPts val="1867"/>
              </a:spcBef>
              <a:buClr>
                <a:schemeClr val="dk1"/>
              </a:buClr>
              <a:buSzPts val="1200"/>
              <a:buFont typeface="Noto Sans Symbols"/>
              <a:buChar char="▪"/>
            </a:pPr>
            <a:r>
              <a:rPr lang="fr-FR" b="1" u="sng" noProof="0" dirty="0"/>
              <a:t>Remerciez</a:t>
            </a:r>
            <a:r>
              <a:rPr lang="fr-FR" dirty="0"/>
              <a:t> les participants pour leurs réponses et animez une brève discussion.</a:t>
            </a:r>
          </a:p>
          <a:p>
            <a:pPr marL="177845" indent="-98803">
              <a:spcBef>
                <a:spcPts val="1867"/>
              </a:spcBef>
              <a:buClr>
                <a:schemeClr val="dk1"/>
              </a:buClr>
              <a:buSzPts val="1200"/>
            </a:pPr>
            <a:endParaRPr lang="fr-FR" dirty="0"/>
          </a:p>
          <a:p>
            <a:pPr marL="177845" indent="-177845">
              <a:spcBef>
                <a:spcPts val="1867"/>
              </a:spcBef>
              <a:buClr>
                <a:schemeClr val="dk1"/>
              </a:buClr>
              <a:buSzPts val="1200"/>
              <a:buFont typeface="Noto Sans Symbols"/>
              <a:buChar char="▪"/>
            </a:pPr>
            <a:r>
              <a:rPr lang="fr-FR" b="1" u="sng" dirty="0"/>
              <a:t>Dites</a:t>
            </a:r>
            <a:r>
              <a:rPr lang="fr-FR" dirty="0"/>
              <a:t> : Que faisons-nous des informations que vous avez recueillies ? Qui doit être informé de vos résultats ? Utilisons ce tableau, qui se trouve également dans votre cahier de travail. Veillez à prendre des notes dans votre cahier de travail au fur et à mesure que nous discutons de chaque groupe.</a:t>
            </a:r>
            <a:endParaRPr lang="fr-FR" noProof="0" dirty="0"/>
          </a:p>
          <a:p>
            <a:pPr marL="177845" indent="-98803">
              <a:spcBef>
                <a:spcPts val="1867"/>
              </a:spcBef>
              <a:buClr>
                <a:schemeClr val="dk1"/>
              </a:buClr>
              <a:buSzPts val="1200"/>
            </a:pPr>
            <a:endParaRPr lang="fr-FR" b="1" i="1" dirty="0"/>
          </a:p>
          <a:p>
            <a:pPr marL="177845" indent="-177845">
              <a:spcBef>
                <a:spcPts val="1867"/>
              </a:spcBef>
              <a:buClr>
                <a:schemeClr val="dk1"/>
              </a:buClr>
              <a:buSzPts val="1200"/>
              <a:buFont typeface="Noto Sans Symbols"/>
              <a:buChar char="❖"/>
            </a:pPr>
            <a:r>
              <a:rPr lang="fr-FR" b="1" i="1" dirty="0"/>
              <a:t>Animez une discussion en passant en revue les éléments du tableau et en demandant qui a besoin de savoir. Permettez une bonne discussion, mais passez à autre chose si les commentaires deviennent répétitifs.</a:t>
            </a:r>
            <a:endParaRPr lang="fr-FR" noProof="0" dirty="0"/>
          </a:p>
          <a:p>
            <a:pPr marL="177845" indent="-98803">
              <a:spcBef>
                <a:spcPts val="1867"/>
              </a:spcBef>
              <a:buClr>
                <a:schemeClr val="dk1"/>
              </a:buClr>
              <a:buSzPts val="1200"/>
            </a:pPr>
            <a:endParaRPr lang="fr-FR" b="1" i="1" u="sng" dirty="0"/>
          </a:p>
          <a:p>
            <a:pPr marL="177845" indent="-177845">
              <a:spcBef>
                <a:spcPts val="1867"/>
              </a:spcBef>
              <a:buClr>
                <a:schemeClr val="dk1"/>
              </a:buClr>
              <a:buSzPts val="1200"/>
              <a:buFont typeface="Noto Sans Symbols"/>
              <a:buChar char="▪"/>
            </a:pPr>
            <a:r>
              <a:rPr lang="fr-FR" b="1" i="1" u="sng" dirty="0"/>
              <a:t>Posez la question</a:t>
            </a:r>
            <a:r>
              <a:rPr lang="fr-FR" dirty="0"/>
              <a:t> : Qui doit être informé ? </a:t>
            </a:r>
            <a:endParaRPr lang="fr-FR" noProof="0" dirty="0"/>
          </a:p>
          <a:p>
            <a:pPr marL="177845" indent="-98803">
              <a:spcBef>
                <a:spcPts val="1867"/>
              </a:spcBef>
              <a:buClr>
                <a:schemeClr val="dk1"/>
              </a:buClr>
              <a:buSzPts val="1200"/>
            </a:pPr>
            <a:endParaRPr lang="fr-FR" dirty="0"/>
          </a:p>
          <a:p>
            <a:pPr marL="177845" indent="-177845">
              <a:spcBef>
                <a:spcPts val="1867"/>
              </a:spcBef>
              <a:buClr>
                <a:schemeClr val="dk1"/>
              </a:buClr>
              <a:buSzPts val="1200"/>
              <a:buFont typeface="Noto Sans Symbols"/>
              <a:buChar char="▪"/>
            </a:pPr>
            <a:r>
              <a:rPr lang="fr-FR" b="1" u="sng" dirty="0"/>
              <a:t>Anime</a:t>
            </a:r>
            <a:r>
              <a:rPr lang="fr-FR" b="1" u="sng" noProof="0" dirty="0"/>
              <a:t>z</a:t>
            </a:r>
            <a:r>
              <a:rPr lang="fr-FR" b="1" u="none" noProof="0" dirty="0"/>
              <a:t> </a:t>
            </a:r>
            <a:r>
              <a:rPr lang="fr-FR" dirty="0"/>
              <a:t>une</a:t>
            </a:r>
            <a:r>
              <a:rPr lang="fr-FR" b="1" dirty="0"/>
              <a:t> </a:t>
            </a:r>
            <a:r>
              <a:rPr lang="fr-FR" dirty="0"/>
              <a:t>discussion en grand groupe.  </a:t>
            </a:r>
            <a:r>
              <a:rPr lang="fr-FR" b="1" i="1" dirty="0"/>
              <a:t>Réponses suggérées </a:t>
            </a:r>
            <a:r>
              <a:rPr lang="fr-FR" i="1" dirty="0"/>
              <a:t>:</a:t>
            </a:r>
            <a:endParaRPr lang="fr-FR" noProof="0" dirty="0"/>
          </a:p>
          <a:p>
            <a:pPr marL="474254" indent="0">
              <a:lnSpc>
                <a:spcPct val="115000"/>
              </a:lnSpc>
              <a:spcBef>
                <a:spcPts val="1867"/>
              </a:spcBef>
            </a:pPr>
            <a:endParaRPr lang="fr-FR" b="1" dirty="0"/>
          </a:p>
          <a:p>
            <a:pPr marL="474254" indent="0">
              <a:lnSpc>
                <a:spcPct val="115000"/>
              </a:lnSpc>
              <a:spcBef>
                <a:spcPts val="1867"/>
              </a:spcBef>
            </a:pPr>
            <a:r>
              <a:rPr lang="fr-FR" b="1" dirty="0"/>
              <a:t>Faits concernant la méningite et risque de maladie dans la communauté :</a:t>
            </a:r>
            <a:endParaRPr lang="fr-FR" dirty="0"/>
          </a:p>
          <a:p>
            <a:pPr marL="829944" lvl="1" indent="-355690">
              <a:lnSpc>
                <a:spcPct val="115000"/>
              </a:lnSpc>
              <a:spcBef>
                <a:spcPts val="622"/>
              </a:spcBef>
              <a:buClr>
                <a:schemeClr val="dk1"/>
              </a:buClr>
              <a:buSzPts val="1200"/>
              <a:buFont typeface="Calibri"/>
              <a:buAutoNum type="arabicPeriod"/>
            </a:pPr>
            <a:r>
              <a:rPr lang="fr-FR" dirty="0"/>
              <a:t>Responsables de l'école : </a:t>
            </a:r>
            <a:r>
              <a:rPr lang="fr-FR" b="1" dirty="0"/>
              <a:t>OUI</a:t>
            </a:r>
            <a:endParaRPr lang="fr-FR" noProof="0" dirty="0"/>
          </a:p>
          <a:p>
            <a:pPr marL="829944" lvl="1" indent="-355690">
              <a:lnSpc>
                <a:spcPct val="115000"/>
              </a:lnSpc>
              <a:spcBef>
                <a:spcPts val="0"/>
              </a:spcBef>
              <a:buClr>
                <a:schemeClr val="dk1"/>
              </a:buClr>
              <a:buSzPts val="1200"/>
              <a:buFont typeface="Calibri"/>
              <a:buAutoNum type="arabicPeriod"/>
            </a:pPr>
            <a:r>
              <a:rPr lang="fr-FR" dirty="0"/>
              <a:t>Parents d'autres enfants scolarisés : </a:t>
            </a:r>
            <a:r>
              <a:rPr lang="fr-FR" b="1" dirty="0"/>
              <a:t>OUI</a:t>
            </a:r>
            <a:endParaRPr lang="fr-FR" noProof="0" dirty="0"/>
          </a:p>
          <a:p>
            <a:pPr marL="829944" lvl="1" indent="-355690">
              <a:lnSpc>
                <a:spcPct val="115000"/>
              </a:lnSpc>
              <a:spcBef>
                <a:spcPts val="0"/>
              </a:spcBef>
              <a:buClr>
                <a:schemeClr val="dk1"/>
              </a:buClr>
              <a:buSzPts val="1200"/>
              <a:buFont typeface="Calibri"/>
              <a:buAutoNum type="arabicPeriod"/>
            </a:pPr>
            <a:r>
              <a:rPr lang="fr-FR" dirty="0"/>
              <a:t>Les médias : </a:t>
            </a:r>
            <a:r>
              <a:rPr lang="fr-FR" b="1" dirty="0"/>
              <a:t>OUI</a:t>
            </a:r>
            <a:endParaRPr lang="fr-FR" noProof="0" dirty="0"/>
          </a:p>
          <a:p>
            <a:pPr marL="474254" lvl="1" indent="0">
              <a:lnSpc>
                <a:spcPct val="115000"/>
              </a:lnSpc>
              <a:spcBef>
                <a:spcPts val="0"/>
              </a:spcBef>
              <a:buClr>
                <a:schemeClr val="dk1"/>
              </a:buClr>
              <a:buSzPts val="1200"/>
            </a:pPr>
            <a:br>
              <a:rPr lang="fr-FR" dirty="0"/>
            </a:br>
            <a:r>
              <a:rPr lang="fr-FR" b="1" dirty="0"/>
              <a:t>Risque de maladie dans la communauté :</a:t>
            </a:r>
            <a:endParaRPr lang="fr-FR" noProof="0" dirty="0"/>
          </a:p>
          <a:p>
            <a:pPr marL="829944" lvl="1" indent="-355690">
              <a:lnSpc>
                <a:spcPct val="115000"/>
              </a:lnSpc>
              <a:spcBef>
                <a:spcPts val="0"/>
              </a:spcBef>
              <a:buClr>
                <a:schemeClr val="dk1"/>
              </a:buClr>
              <a:buSzPts val="1200"/>
              <a:buFont typeface="Calibri"/>
              <a:buAutoNum type="arabicPeriod"/>
            </a:pPr>
            <a:r>
              <a:rPr lang="fr-FR" dirty="0"/>
              <a:t>Les enseignants, les administrateurs, les élèves et leurs parents seront tous inquiets du risque qu'ils courent de contracter la maladie et du risque qu'ils font courir à leurs enfants. Ils doivent être informés des symptômes à rechercher et des mesures à prendre en cas d'apparition de ces symptômes. Il faut leur fournir une évaluation précise du risque. Une assurance excessive n'est pas appropriée, mais le risque pour tous, à l'exception des contacts étroits, est minime face à un cas isolé. Les membres de la communauté qui n'ont aucun lien avec l'école peuvent également avoir des inquiétudes, en particulier dans une petite communauté. </a:t>
            </a:r>
            <a:endParaRPr lang="fr-FR" noProof="0" dirty="0"/>
          </a:p>
          <a:p>
            <a:pPr marL="474254" indent="0">
              <a:lnSpc>
                <a:spcPct val="115000"/>
              </a:lnSpc>
              <a:spcBef>
                <a:spcPts val="1245"/>
              </a:spcBef>
            </a:pPr>
            <a:endParaRPr lang="fr-FR" b="1" dirty="0"/>
          </a:p>
          <a:p>
            <a:pPr marL="474254" indent="0">
              <a:lnSpc>
                <a:spcPct val="115000"/>
              </a:lnSpc>
              <a:spcBef>
                <a:spcPts val="1867"/>
              </a:spcBef>
            </a:pPr>
            <a:r>
              <a:rPr lang="fr-FR" b="1" dirty="0"/>
              <a:t>Identité de l'enfant :</a:t>
            </a:r>
            <a:endParaRPr lang="fr-FR" dirty="0"/>
          </a:p>
          <a:p>
            <a:pPr marL="829944" lvl="1" indent="-355690">
              <a:lnSpc>
                <a:spcPct val="115000"/>
              </a:lnSpc>
              <a:spcBef>
                <a:spcPts val="622"/>
              </a:spcBef>
              <a:buClr>
                <a:schemeClr val="dk1"/>
              </a:buClr>
              <a:buSzPts val="1200"/>
              <a:buFont typeface="Calibri"/>
              <a:buAutoNum type="arabicPeriod"/>
            </a:pPr>
            <a:r>
              <a:rPr lang="fr-FR" dirty="0"/>
              <a:t>Responsables de l'école : Le directeur, le chef d'établissement, le directeur d'école et les enseignants doivent être informés selon le principe du « </a:t>
            </a:r>
            <a:r>
              <a:rPr lang="fr-FR" b="1" dirty="0"/>
              <a:t>besoin de savoir</a:t>
            </a:r>
            <a:r>
              <a:rPr lang="fr-FR" dirty="0"/>
              <a:t>. »</a:t>
            </a:r>
            <a:endParaRPr lang="fr-FR" noProof="0" dirty="0"/>
          </a:p>
          <a:p>
            <a:pPr marL="829944" lvl="1" indent="-355690">
              <a:lnSpc>
                <a:spcPct val="115000"/>
              </a:lnSpc>
              <a:spcBef>
                <a:spcPts val="0"/>
              </a:spcBef>
              <a:buClr>
                <a:schemeClr val="dk1"/>
              </a:buClr>
              <a:buSzPts val="1200"/>
              <a:buFont typeface="Calibri"/>
              <a:buAutoNum type="arabicPeriod"/>
            </a:pPr>
            <a:r>
              <a:rPr lang="fr-FR" dirty="0"/>
              <a:t>Parents d'autres élèves : </a:t>
            </a:r>
            <a:r>
              <a:rPr lang="fr-FR" b="1" dirty="0"/>
              <a:t>NON </a:t>
            </a:r>
            <a:r>
              <a:rPr lang="fr-FR" dirty="0"/>
              <a:t>(mais l'identité est souvent découverte par d'autres moyens).</a:t>
            </a:r>
            <a:endParaRPr lang="fr-FR" noProof="0" dirty="0"/>
          </a:p>
          <a:p>
            <a:pPr marL="829944" lvl="1" indent="-355690">
              <a:lnSpc>
                <a:spcPct val="115000"/>
              </a:lnSpc>
              <a:spcBef>
                <a:spcPts val="0"/>
              </a:spcBef>
              <a:buClr>
                <a:schemeClr val="dk1"/>
              </a:buClr>
              <a:buSzPts val="1200"/>
              <a:buFont typeface="Calibri"/>
              <a:buAutoNum type="arabicPeriod"/>
            </a:pPr>
            <a:r>
              <a:rPr lang="fr-FR" dirty="0"/>
              <a:t>Les médias : </a:t>
            </a:r>
            <a:r>
              <a:rPr lang="fr-FR" b="1" dirty="0"/>
              <a:t>NON </a:t>
            </a:r>
            <a:r>
              <a:rPr lang="fr-FR" dirty="0"/>
              <a:t>(mais l'identité est souvent révélée par d'autres moyens).</a:t>
            </a:r>
            <a:endParaRPr lang="fr-FR" noProof="0" dirty="0"/>
          </a:p>
          <a:p>
            <a:pPr marL="948507" lvl="1" indent="0">
              <a:lnSpc>
                <a:spcPct val="115000"/>
              </a:lnSpc>
              <a:spcBef>
                <a:spcPts val="1245"/>
              </a:spcBef>
            </a:pPr>
            <a:endParaRPr lang="fr-FR" b="1" dirty="0"/>
          </a:p>
          <a:p>
            <a:pPr marL="474254" indent="0">
              <a:lnSpc>
                <a:spcPct val="115000"/>
              </a:lnSpc>
              <a:spcBef>
                <a:spcPts val="1867"/>
              </a:spcBef>
            </a:pPr>
            <a:r>
              <a:rPr lang="fr-FR" b="1" dirty="0"/>
              <a:t>État clinique de l'enfant :</a:t>
            </a:r>
            <a:endParaRPr lang="fr-FR" dirty="0"/>
          </a:p>
          <a:p>
            <a:pPr marL="711380" indent="-237127">
              <a:lnSpc>
                <a:spcPct val="115000"/>
              </a:lnSpc>
              <a:spcBef>
                <a:spcPts val="1245"/>
              </a:spcBef>
              <a:buClr>
                <a:schemeClr val="dk1"/>
              </a:buClr>
              <a:buSzPts val="1200"/>
              <a:buFont typeface="Calibri"/>
              <a:buAutoNum type="arabicPeriod"/>
            </a:pPr>
            <a:r>
              <a:rPr lang="fr-FR" dirty="0"/>
              <a:t>Si l'identité est inconnue, l'état clinique général n'est pas confidentiel ; cependant, l'identité est souvent connue. Étant donné que la divulgation d'informations cliniques relève davantage de l'hôpital que de la santé publique, les questions relatives à l'état clinique de l'enfant doivent être adressées à l'hôpital.</a:t>
            </a:r>
            <a:endParaRPr lang="fr-FR" noProof="0" dirty="0"/>
          </a:p>
          <a:p>
            <a:pPr marL="474254" indent="0">
              <a:lnSpc>
                <a:spcPct val="115000"/>
              </a:lnSpc>
              <a:spcBef>
                <a:spcPts val="1245"/>
              </a:spcBef>
            </a:pPr>
            <a:endParaRPr lang="fr-FR" dirty="0"/>
          </a:p>
          <a:p>
            <a:pPr marL="177845" indent="-177845">
              <a:lnSpc>
                <a:spcPct val="115000"/>
              </a:lnSpc>
              <a:spcBef>
                <a:spcPts val="1245"/>
              </a:spcBef>
              <a:buClr>
                <a:schemeClr val="dk1"/>
              </a:buClr>
              <a:buSzPts val="1200"/>
              <a:buFont typeface="Noto Sans Symbols"/>
              <a:buChar char="▪"/>
            </a:pPr>
            <a:r>
              <a:rPr lang="fr-FR" b="1" dirty="0"/>
              <a:t>Questions pour la discussion en grand groupe :</a:t>
            </a:r>
            <a:endParaRPr lang="fr-FR" dirty="0"/>
          </a:p>
          <a:p>
            <a:pPr marL="652099" lvl="1" indent="-177845">
              <a:lnSpc>
                <a:spcPct val="115000"/>
              </a:lnSpc>
              <a:spcBef>
                <a:spcPts val="1245"/>
              </a:spcBef>
              <a:buClr>
                <a:schemeClr val="dk1"/>
              </a:buClr>
              <a:buSzPts val="1200"/>
              <a:buFont typeface="Courier New"/>
              <a:buChar char="o"/>
            </a:pPr>
            <a:r>
              <a:rPr lang="fr-FR" i="1" dirty="0"/>
              <a:t>Qui </a:t>
            </a:r>
            <a:r>
              <a:rPr lang="fr-FR" dirty="0"/>
              <a:t>est interrogé lorsqu'il y a des cas d'animaux ? </a:t>
            </a:r>
            <a:endParaRPr lang="fr-FR" noProof="0" dirty="0"/>
          </a:p>
          <a:p>
            <a:pPr marL="652099" lvl="1" indent="-177845">
              <a:lnSpc>
                <a:spcPct val="115000"/>
              </a:lnSpc>
              <a:spcBef>
                <a:spcPts val="1245"/>
              </a:spcBef>
              <a:buClr>
                <a:schemeClr val="dk1"/>
              </a:buClr>
              <a:buSzPts val="1200"/>
              <a:buFont typeface="Courier New"/>
              <a:buChar char="o"/>
            </a:pPr>
            <a:r>
              <a:rPr lang="fr-FR" dirty="0"/>
              <a:t>En quoi cela est-il similaire ou différent des enquêtes sur les cas humains ?  </a:t>
            </a:r>
            <a:endParaRPr lang="fr-FR" noProof="0" dirty="0"/>
          </a:p>
          <a:p>
            <a:pPr marL="652099" lvl="1" indent="-177845">
              <a:lnSpc>
                <a:spcPct val="115000"/>
              </a:lnSpc>
              <a:spcBef>
                <a:spcPts val="1245"/>
              </a:spcBef>
              <a:buClr>
                <a:schemeClr val="dk1"/>
              </a:buClr>
              <a:buSzPts val="1200"/>
              <a:buFont typeface="Courier New"/>
              <a:buChar char="o"/>
            </a:pPr>
            <a:r>
              <a:rPr lang="fr-FR" dirty="0"/>
              <a:t>Comment votre approche de l'entretien change-t-elle en fonction de la personne interrogée ? </a:t>
            </a:r>
            <a:endParaRPr lang="fr-FR" noProof="0" dirty="0"/>
          </a:p>
          <a:p>
            <a:pPr marL="1126352" lvl="2" indent="-177845">
              <a:lnSpc>
                <a:spcPct val="115000"/>
              </a:lnSpc>
              <a:spcBef>
                <a:spcPts val="1245"/>
              </a:spcBef>
              <a:buClr>
                <a:schemeClr val="dk1"/>
              </a:buClr>
              <a:buSzPts val="1200"/>
              <a:buFont typeface="Noto Sans Symbols"/>
              <a:buChar char="⮚"/>
            </a:pPr>
            <a:r>
              <a:rPr lang="fr-FR" dirty="0"/>
              <a:t>Demandez aux participants de répondre pour chaque secteur. </a:t>
            </a:r>
            <a:endParaRPr lang="fr-FR" noProof="0" dirty="0"/>
          </a:p>
          <a:p>
            <a:pPr marL="652099" lvl="1" indent="-177845">
              <a:lnSpc>
                <a:spcPct val="115000"/>
              </a:lnSpc>
              <a:spcBef>
                <a:spcPts val="1245"/>
              </a:spcBef>
              <a:buClr>
                <a:schemeClr val="dk1"/>
              </a:buClr>
              <a:buSzPts val="1200"/>
              <a:buFont typeface="Courier New"/>
              <a:buChar char="o"/>
            </a:pPr>
            <a:r>
              <a:rPr lang="fr-FR" dirty="0"/>
              <a:t>Quels sont les facteurs situationnels qui peuvent amener une personne interrogée à hésiter à partager des informations ou à dire la vérité ? </a:t>
            </a:r>
            <a:endParaRPr lang="fr-FR" noProof="0" dirty="0"/>
          </a:p>
          <a:p>
            <a:pPr marL="652099" lvl="1" indent="-177845">
              <a:lnSpc>
                <a:spcPct val="115000"/>
              </a:lnSpc>
              <a:spcBef>
                <a:spcPts val="1245"/>
              </a:spcBef>
              <a:buClr>
                <a:schemeClr val="dk1"/>
              </a:buClr>
              <a:buSzPts val="1200"/>
              <a:buFont typeface="Courier New"/>
              <a:buChar char="o"/>
            </a:pPr>
            <a:r>
              <a:rPr lang="fr-FR" dirty="0"/>
              <a:t>Comment essayez-vous de surmonter ce problème dans chaque secteur (</a:t>
            </a:r>
            <a:r>
              <a:rPr lang="fr-FR" i="1" dirty="0"/>
              <a:t>humain, animal et environnemental</a:t>
            </a:r>
            <a:r>
              <a:rPr lang="fr-FR" dirty="0"/>
              <a:t>) ?  </a:t>
            </a:r>
            <a:endParaRPr lang="fr-FR" noProof="0" dirty="0"/>
          </a:p>
          <a:p>
            <a:pPr marL="652099" lvl="1" indent="-177845">
              <a:lnSpc>
                <a:spcPct val="115000"/>
              </a:lnSpc>
              <a:spcBef>
                <a:spcPts val="1245"/>
              </a:spcBef>
              <a:buClr>
                <a:schemeClr val="dk1"/>
              </a:buClr>
              <a:buSzPts val="1200"/>
              <a:buFont typeface="Courier New"/>
              <a:buChar char="o"/>
            </a:pPr>
            <a:r>
              <a:rPr lang="fr-FR" dirty="0"/>
              <a:t>Comment les enquêteurs de chaque secteur établissent-ils la </a:t>
            </a:r>
            <a:r>
              <a:rPr lang="fr-FR" i="1" dirty="0"/>
              <a:t>confiance </a:t>
            </a:r>
            <a:r>
              <a:rPr lang="fr-FR" dirty="0"/>
              <a:t>avec la personne interrogée ?  </a:t>
            </a:r>
            <a:endParaRPr lang="fr-FR" noProof="0" dirty="0"/>
          </a:p>
          <a:p>
            <a:pPr marL="177845" indent="-98803">
              <a:lnSpc>
                <a:spcPct val="115000"/>
              </a:lnSpc>
              <a:spcBef>
                <a:spcPts val="1245"/>
              </a:spcBef>
              <a:buClr>
                <a:schemeClr val="dk1"/>
              </a:buClr>
              <a:buSzPts val="1200"/>
            </a:pPr>
            <a:endParaRPr lang="fr-FR" dirty="0"/>
          </a:p>
          <a:p>
            <a:pPr marL="177845" indent="-177845">
              <a:lnSpc>
                <a:spcPct val="115000"/>
              </a:lnSpc>
              <a:spcBef>
                <a:spcPts val="1245"/>
              </a:spcBef>
              <a:buClr>
                <a:schemeClr val="dk1"/>
              </a:buClr>
              <a:buSzPts val="1200"/>
              <a:buFont typeface="Noto Sans Symbols"/>
              <a:buChar char="▪"/>
            </a:pPr>
            <a:r>
              <a:rPr lang="fr-FR" b="1" u="sng" dirty="0"/>
              <a:t>Résume</a:t>
            </a:r>
            <a:r>
              <a:rPr lang="fr-FR" b="1" u="sng" noProof="0" dirty="0"/>
              <a:t>z</a:t>
            </a:r>
            <a:r>
              <a:rPr lang="fr-FR" dirty="0"/>
              <a:t> brièvement la discussion et passer à la diapositive suivante.</a:t>
            </a:r>
            <a:endParaRPr lang="fr-FR" noProof="0" dirty="0"/>
          </a:p>
          <a:p>
            <a:pPr marL="474254" indent="0">
              <a:lnSpc>
                <a:spcPct val="115000"/>
              </a:lnSpc>
              <a:spcBef>
                <a:spcPts val="1245"/>
              </a:spcBef>
            </a:pPr>
            <a:endParaRPr dirty="0"/>
          </a:p>
          <a:p>
            <a:pPr marL="0" indent="0">
              <a:spcBef>
                <a:spcPts val="996"/>
              </a:spcBef>
            </a:pPr>
            <a:endParaRPr dirty="0"/>
          </a:p>
        </p:txBody>
      </p:sp>
      <p:sp>
        <p:nvSpPr>
          <p:cNvPr id="845" name="Google Shape;845;p2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Google Shape;851;p25: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52" name="Google Shape;852;p25: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800"/>
            </a:pPr>
            <a:r>
              <a:rPr lang="fr-FR" b="1" dirty="0"/>
              <a:t>Notes de l'instructeur :</a:t>
            </a:r>
            <a:endParaRPr lang="fr-FR" dirty="0"/>
          </a:p>
          <a:p>
            <a:pPr marL="0" indent="0">
              <a:lnSpc>
                <a:spcPct val="115000"/>
              </a:lnSpc>
              <a:spcBef>
                <a:spcPts val="1867"/>
              </a:spcBef>
            </a:pPr>
            <a:endParaRPr lang="fr-FR" b="1" dirty="0"/>
          </a:p>
          <a:p>
            <a:pPr marL="0" indent="0">
              <a:lnSpc>
                <a:spcPct val="115000"/>
              </a:lnSpc>
              <a:spcBef>
                <a:spcPts val="1867"/>
              </a:spcBef>
            </a:pPr>
            <a:r>
              <a:rPr lang="fr-FR" b="1" dirty="0"/>
              <a:t>Exercice : Interview d'un cas (partie 3)</a:t>
            </a:r>
            <a:endParaRPr lang="fr-FR" dirty="0"/>
          </a:p>
          <a:p>
            <a:pPr marL="0" indent="0">
              <a:spcBef>
                <a:spcPts val="1867"/>
              </a:spcBef>
            </a:pPr>
            <a:endParaRPr lang="fr-FR" b="1" dirty="0"/>
          </a:p>
          <a:p>
            <a:pPr marL="177845" indent="-177845">
              <a:lnSpc>
                <a:spcPct val="115000"/>
              </a:lnSpc>
              <a:spcBef>
                <a:spcPts val="1867"/>
              </a:spcBef>
              <a:buClr>
                <a:schemeClr val="dk1"/>
              </a:buClr>
              <a:buSzPts val="1800"/>
              <a:buFont typeface="Noto Sans Symbols"/>
              <a:buChar char="▪"/>
            </a:pPr>
            <a:r>
              <a:rPr lang="fr-FR" b="1" u="sng" dirty="0"/>
              <a:t>Demandez</a:t>
            </a:r>
            <a:r>
              <a:rPr lang="fr-FR" dirty="0"/>
              <a:t> : Comment le concept Une Seule Santé est-il appliqué dans cette étude de cas ? Et comment peut-on l'améliorer ? </a:t>
            </a:r>
          </a:p>
          <a:p>
            <a:pPr marL="177845" indent="-59282">
              <a:lnSpc>
                <a:spcPct val="115000"/>
              </a:lnSpc>
              <a:spcBef>
                <a:spcPts val="1867"/>
              </a:spcBef>
              <a:buClr>
                <a:schemeClr val="dk1"/>
              </a:buClr>
              <a:buSzPts val="1800"/>
            </a:pPr>
            <a:endParaRPr lang="fr-FR" dirty="0"/>
          </a:p>
          <a:p>
            <a:pPr marL="296408" indent="-296408">
              <a:lnSpc>
                <a:spcPct val="115000"/>
              </a:lnSpc>
              <a:spcBef>
                <a:spcPts val="1867"/>
              </a:spcBef>
              <a:buClr>
                <a:schemeClr val="dk1"/>
              </a:buClr>
              <a:buSzPts val="1800"/>
              <a:buFont typeface="Noto Sans Symbols"/>
              <a:buChar char="❖"/>
            </a:pPr>
            <a:r>
              <a:rPr lang="fr-FR" b="1" i="1" dirty="0"/>
              <a:t>Laissez deux à trois minutes pour la discussion, puis </a:t>
            </a:r>
            <a:r>
              <a:rPr lang="fr-FR" b="1" i="1" u="sng" dirty="0"/>
              <a:t>passez à la diapositive suivante</a:t>
            </a:r>
            <a:r>
              <a:rPr lang="fr-FR" b="1" i="1" dirty="0"/>
              <a:t>. Il ne s'agit pas d'une zoonose, mais demandez aux participants de réfléchir à l'importance des données environnementales de laboratoire dans cette étude de cas.</a:t>
            </a:r>
            <a:endParaRPr lang="fr-FR" dirty="0"/>
          </a:p>
          <a:p>
            <a:pPr marL="0" indent="0">
              <a:spcBef>
                <a:spcPts val="996"/>
              </a:spcBef>
            </a:pPr>
            <a:endParaRPr lang="fr-FR" dirty="0"/>
          </a:p>
          <a:p>
            <a:pPr marL="177845" indent="-177845">
              <a:spcBef>
                <a:spcPts val="373"/>
              </a:spcBef>
              <a:buFont typeface="Wingdings" panose="05000000000000000000" pitchFamily="2" charset="2"/>
              <a:buChar char="§"/>
            </a:pPr>
            <a:r>
              <a:rPr lang="fr-FR" b="1" u="sng" dirty="0"/>
              <a:t>Demandez</a:t>
            </a:r>
            <a:r>
              <a:rPr lang="fr-FR" dirty="0"/>
              <a:t> :  Quel est le rôle des laborantins et des spécialistes de l'environnement dans la surveillance de la méningite ?</a:t>
            </a:r>
          </a:p>
        </p:txBody>
      </p:sp>
      <p:sp>
        <p:nvSpPr>
          <p:cNvPr id="853" name="Google Shape;853;p25: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7"/>
        <p:cNvGrpSpPr/>
        <p:nvPr/>
      </p:nvGrpSpPr>
      <p:grpSpPr>
        <a:xfrm>
          <a:off x="0" y="0"/>
          <a:ext cx="0" cy="0"/>
          <a:chOff x="0" y="0"/>
          <a:chExt cx="0" cy="0"/>
        </a:xfrm>
      </p:grpSpPr>
      <p:sp>
        <p:nvSpPr>
          <p:cNvPr id="858" name="Google Shape;858;p26: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59" name="Google Shape;859;p26: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solidFill>
                  <a:schemeClr val="tx1"/>
                </a:solidFill>
              </a:rPr>
              <a:t>Notes de l'instructeur :</a:t>
            </a:r>
            <a:endParaRPr lang="fr-FR" noProof="0" dirty="0">
              <a:solidFill>
                <a:schemeClr val="tx1"/>
              </a:solidFill>
            </a:endParaRPr>
          </a:p>
          <a:p>
            <a:pPr marL="0" indent="0">
              <a:spcBef>
                <a:spcPts val="1867"/>
              </a:spcBef>
            </a:pPr>
            <a:endParaRPr lang="fr-FR" b="1" dirty="0">
              <a:solidFill>
                <a:schemeClr val="tx1"/>
              </a:solidFill>
            </a:endParaRPr>
          </a:p>
          <a:p>
            <a:pPr marL="177845" indent="-177845">
              <a:lnSpc>
                <a:spcPct val="115000"/>
              </a:lnSpc>
              <a:spcBef>
                <a:spcPts val="1867"/>
              </a:spcBef>
              <a:buClr>
                <a:schemeClr val="dk1"/>
              </a:buClr>
              <a:buSzPts val="1200"/>
              <a:buFont typeface="Noto Sans Symbols"/>
              <a:buChar char="▪"/>
            </a:pPr>
            <a:r>
              <a:rPr lang="fr-FR" b="1" u="sng" dirty="0">
                <a:solidFill>
                  <a:schemeClr val="tx1"/>
                </a:solidFill>
              </a:rPr>
              <a:t>Dites</a:t>
            </a:r>
            <a:r>
              <a:rPr lang="fr-FR" dirty="0">
                <a:solidFill>
                  <a:schemeClr val="tx1"/>
                </a:solidFill>
              </a:rPr>
              <a:t> : Lorsqu'on réagit à une épidémie, il est important de réfléchir au rôle que les agents de santé animale et environnementale peuvent jouer pour réagir de manière intégrée et complémentaire. Dans le cas des zoonoses, des maladies d'origine alimentaire et d'autres épidémies liées aux animaux et à l'environnement, il est essentiel d'adopter une « approche </a:t>
            </a:r>
            <a:r>
              <a:rPr lang="fr-FR" noProof="0" dirty="0">
                <a:solidFill>
                  <a:schemeClr val="tx1"/>
                </a:solidFill>
              </a:rPr>
              <a:t>Une Seule Santé’ »</a:t>
            </a:r>
            <a:r>
              <a:rPr lang="fr-FR" dirty="0">
                <a:solidFill>
                  <a:schemeClr val="tx1"/>
                </a:solidFill>
              </a:rPr>
              <a:t> pour cibler la source de l'épidémie et prévenir d'autres épidémies à l'avenir.</a:t>
            </a:r>
            <a:endParaRPr lang="fr-FR" noProof="0" dirty="0">
              <a:solidFill>
                <a:schemeClr val="tx1"/>
              </a:solidFill>
            </a:endParaRPr>
          </a:p>
          <a:p>
            <a:pPr marL="0" indent="0">
              <a:lnSpc>
                <a:spcPct val="115000"/>
              </a:lnSpc>
              <a:spcBef>
                <a:spcPts val="622"/>
              </a:spcBef>
            </a:pPr>
            <a:endParaRPr lang="fr-FR" dirty="0">
              <a:solidFill>
                <a:schemeClr val="tx1"/>
              </a:solidFill>
            </a:endParaRPr>
          </a:p>
          <a:p>
            <a:pPr marL="177845" indent="-177845">
              <a:lnSpc>
                <a:spcPct val="115000"/>
              </a:lnSpc>
              <a:spcBef>
                <a:spcPts val="1245"/>
              </a:spcBef>
              <a:buClr>
                <a:schemeClr val="dk1"/>
              </a:buClr>
              <a:buSzPts val="1200"/>
              <a:buFont typeface="Noto Sans Symbols"/>
              <a:buChar char="▪"/>
            </a:pPr>
            <a:r>
              <a:rPr lang="fr-FR" b="1" u="sng" dirty="0">
                <a:solidFill>
                  <a:schemeClr val="tx1"/>
                </a:solidFill>
              </a:rPr>
              <a:t>Dites</a:t>
            </a:r>
            <a:r>
              <a:rPr lang="fr-FR" dirty="0">
                <a:solidFill>
                  <a:schemeClr val="tx1"/>
                </a:solidFill>
              </a:rPr>
              <a:t> : L'étude de cas que vous venez de réaliser souligne l'importance de la collaboration avec les laboratoires et les microbiologistes pour surveiller régulièrement la résistance aux antimicrobiens et aider à guider la santé publique et la prise de décision clinique, comme l'antibiothérapie appropriée. La méningite se transmettant de personne à personne, il n'est pas facile de déterminer le rôle de l'environnement. Toutefois, les épidémies de méningite sont fortement saisonnières, l'incidence la plus élevée se produisant pendant la saison sèche. Il semble que l'évolution des conditions climatiques, telles que le vent, la poussière, l'humidité et la température, puisse permettre de prédire les épidémies de méningite. </a:t>
            </a:r>
            <a:endParaRPr lang="fr-FR" noProof="0" dirty="0">
              <a:solidFill>
                <a:schemeClr val="tx1"/>
              </a:solidFill>
            </a:endParaRPr>
          </a:p>
          <a:p>
            <a:pPr marL="177845" indent="-98803">
              <a:lnSpc>
                <a:spcPct val="115000"/>
              </a:lnSpc>
              <a:spcBef>
                <a:spcPts val="1867"/>
              </a:spcBef>
              <a:buClr>
                <a:schemeClr val="dk1"/>
              </a:buClr>
              <a:buSzPts val="1200"/>
            </a:pPr>
            <a:endParaRPr lang="fr-FR" dirty="0">
              <a:solidFill>
                <a:schemeClr val="tx1"/>
              </a:solidFill>
            </a:endParaRPr>
          </a:p>
          <a:p>
            <a:pPr marL="177845" indent="-177845">
              <a:lnSpc>
                <a:spcPct val="115000"/>
              </a:lnSpc>
              <a:spcBef>
                <a:spcPts val="1867"/>
              </a:spcBef>
              <a:buClr>
                <a:schemeClr val="dk1"/>
              </a:buClr>
              <a:buSzPts val="1200"/>
              <a:buFont typeface="Noto Sans Symbols"/>
              <a:buChar char="▪"/>
            </a:pPr>
            <a:r>
              <a:rPr lang="fr-FR" b="1" u="sng" dirty="0">
                <a:solidFill>
                  <a:schemeClr val="tx1"/>
                </a:solidFill>
              </a:rPr>
              <a:t>Dites</a:t>
            </a:r>
            <a:r>
              <a:rPr lang="fr-FR" dirty="0">
                <a:solidFill>
                  <a:schemeClr val="tx1"/>
                </a:solidFill>
              </a:rPr>
              <a:t> : Le Sahel, en Afrique subsaharienne, est la région de la « ceinture de la méningite » où la charge de morbidité est la plus élevée. Les retards dans la communication des données de surveillance constituent un défi et la collaboration avec les experts climatiques peut aider à prévoir les tendances saisonnières et à prévenir ou minimiser les épidémies. </a:t>
            </a:r>
            <a:endParaRPr lang="fr-FR" noProof="0" dirty="0">
              <a:solidFill>
                <a:schemeClr val="tx1"/>
              </a:solidFill>
            </a:endParaRPr>
          </a:p>
          <a:p>
            <a:pPr marL="0" indent="0">
              <a:lnSpc>
                <a:spcPct val="115000"/>
              </a:lnSpc>
              <a:spcBef>
                <a:spcPts val="622"/>
              </a:spcBef>
            </a:pPr>
            <a:r>
              <a:rPr lang="fr-FR" dirty="0">
                <a:solidFill>
                  <a:schemeClr val="tx1"/>
                </a:solidFill>
              </a:rPr>
              <a:t> </a:t>
            </a:r>
            <a:endParaRPr lang="fr-FR" noProof="0" dirty="0">
              <a:solidFill>
                <a:schemeClr val="tx1"/>
              </a:solidFill>
            </a:endParaRPr>
          </a:p>
          <a:p>
            <a:pPr marL="177845" indent="-177845">
              <a:lnSpc>
                <a:spcPct val="115000"/>
              </a:lnSpc>
              <a:spcBef>
                <a:spcPts val="0"/>
              </a:spcBef>
              <a:buClr>
                <a:schemeClr val="dk1"/>
              </a:buClr>
              <a:buSzPts val="1200"/>
              <a:buFont typeface="Noto Sans Symbols"/>
              <a:buChar char="❖"/>
            </a:pPr>
            <a:r>
              <a:rPr lang="fr-FR" b="1" u="none" dirty="0">
                <a:solidFill>
                  <a:schemeClr val="tx1"/>
                </a:solidFill>
              </a:rPr>
              <a:t>Consultez ces ressources pour plus d'informations sur le </a:t>
            </a:r>
            <a:r>
              <a:rPr lang="fr-FR" b="1" u="none" dirty="0">
                <a:solidFill>
                  <a:schemeClr val="tx1"/>
                </a:solidFill>
                <a:hlinkClick r:id="rId3">
                  <a:extLst>
                    <a:ext uri="{A12FA001-AC4F-418D-AE19-62706E023703}">
                      <ahyp:hlinkClr xmlns:ahyp="http://schemas.microsoft.com/office/drawing/2018/hyperlinkcolor" val="tx"/>
                    </a:ext>
                  </a:extLst>
                </a:hlinkClick>
              </a:rPr>
              <a:t>rôle des laboratoires </a:t>
            </a:r>
            <a:r>
              <a:rPr lang="fr-FR" b="1" u="none" dirty="0">
                <a:solidFill>
                  <a:schemeClr val="tx1"/>
                </a:solidFill>
              </a:rPr>
              <a:t>ou des facteurs environnementaux. Risque environnemental et épidémies de méningite en Afrique - Volume 9, numéro 10-octobre 2003 - </a:t>
            </a:r>
            <a:r>
              <a:rPr lang="fr-FR" b="1" u="none" dirty="0" err="1">
                <a:solidFill>
                  <a:schemeClr val="tx1"/>
                </a:solidFill>
              </a:rPr>
              <a:t>Emerging</a:t>
            </a:r>
            <a:r>
              <a:rPr lang="fr-FR" b="1" u="none" dirty="0">
                <a:solidFill>
                  <a:schemeClr val="tx1"/>
                </a:solidFill>
              </a:rPr>
              <a:t> </a:t>
            </a:r>
            <a:r>
              <a:rPr lang="fr-FR" b="1" u="none" dirty="0" err="1">
                <a:solidFill>
                  <a:schemeClr val="tx1"/>
                </a:solidFill>
              </a:rPr>
              <a:t>Infectious</a:t>
            </a:r>
            <a:r>
              <a:rPr lang="fr-FR" b="1" u="none" dirty="0">
                <a:solidFill>
                  <a:schemeClr val="tx1"/>
                </a:solidFill>
              </a:rPr>
              <a:t> </a:t>
            </a:r>
            <a:r>
              <a:rPr lang="fr-FR" b="1" u="none" dirty="0" err="1">
                <a:solidFill>
                  <a:schemeClr val="tx1"/>
                </a:solidFill>
              </a:rPr>
              <a:t>Diseases</a:t>
            </a:r>
            <a:r>
              <a:rPr lang="fr-FR" b="1" u="none" dirty="0">
                <a:solidFill>
                  <a:schemeClr val="tx1"/>
                </a:solidFill>
              </a:rPr>
              <a:t> journal - CDC </a:t>
            </a:r>
            <a:r>
              <a:rPr lang="en-US" b="1" u="none" dirty="0">
                <a:solidFill>
                  <a:schemeClr val="tx1"/>
                </a:solidFill>
                <a:latin typeface="Arial" panose="020B0604020202020204" pitchFamily="34" charset="0"/>
                <a:ea typeface="Times New Roman" panose="02020603050405020304" pitchFamily="18" charset="0"/>
                <a:cs typeface="Arial" panose="020B0604020202020204" pitchFamily="34" charset="0"/>
              </a:rPr>
              <a:t>(https://wwwnc.cdc.gov/eid/article/9/10/03-0182_article) </a:t>
            </a:r>
            <a:br>
              <a:rPr lang="fr-FR" b="1" u="none" dirty="0">
                <a:solidFill>
                  <a:schemeClr val="tx1"/>
                </a:solidFill>
                <a:ea typeface="Times New Roman" panose="02020603050405020304" pitchFamily="18" charset="0"/>
              </a:rPr>
            </a:br>
            <a:r>
              <a:rPr lang="fr-FR" b="1" u="none" dirty="0">
                <a:solidFill>
                  <a:schemeClr val="tx1"/>
                </a:solidFill>
                <a:hlinkClick r:id="rId4">
                  <a:extLst>
                    <a:ext uri="{A12FA001-AC4F-418D-AE19-62706E023703}">
                      <ahyp:hlinkClr xmlns:ahyp="http://schemas.microsoft.com/office/drawing/2018/hyperlinkcolor" val="tx"/>
                    </a:ext>
                  </a:extLst>
                </a:hlinkClick>
              </a:rPr>
              <a:t>Les conditions climatiques aident à prévoir les épidémies de méningite - </a:t>
            </a:r>
            <a:r>
              <a:rPr lang="fr-FR" b="1" u="none" dirty="0" err="1">
                <a:solidFill>
                  <a:schemeClr val="tx1"/>
                </a:solidFill>
                <a:hlinkClick r:id="rId4">
                  <a:extLst>
                    <a:ext uri="{A12FA001-AC4F-418D-AE19-62706E023703}">
                      <ahyp:hlinkClr xmlns:ahyp="http://schemas.microsoft.com/office/drawing/2018/hyperlinkcolor" val="tx"/>
                    </a:ext>
                  </a:extLst>
                </a:hlinkClick>
              </a:rPr>
              <a:t>Climate</a:t>
            </a:r>
            <a:r>
              <a:rPr lang="fr-FR" b="1" u="none" dirty="0">
                <a:solidFill>
                  <a:schemeClr val="tx1"/>
                </a:solidFill>
                <a:hlinkClick r:id="rId4">
                  <a:extLst>
                    <a:ext uri="{A12FA001-AC4F-418D-AE19-62706E023703}">
                      <ahyp:hlinkClr xmlns:ahyp="http://schemas.microsoft.com/office/drawing/2018/hyperlinkcolor" val="tx"/>
                    </a:ext>
                  </a:extLst>
                </a:hlinkClick>
              </a:rPr>
              <a:t> Change : Signes vitaux de la planète </a:t>
            </a:r>
            <a:r>
              <a:rPr lang="en-US" b="1" u="none" dirty="0">
                <a:solidFill>
                  <a:schemeClr val="tx1"/>
                </a:solidFill>
                <a:latin typeface="Arial" panose="020B0604020202020204" pitchFamily="34" charset="0"/>
                <a:ea typeface="Times New Roman" panose="02020603050405020304" pitchFamily="18" charset="0"/>
                <a:cs typeface="Arial" panose="020B0604020202020204" pitchFamily="34" charset="0"/>
              </a:rPr>
              <a:t>(https://science.nasa.gov/humans-in-space/why-go-to-space/benefits-back-on-earth/climate-conditions-help-forecast-meningitis-outbreaks/)</a:t>
            </a:r>
            <a:endParaRPr u="none" dirty="0">
              <a:solidFill>
                <a:schemeClr val="tx1"/>
              </a:solidFill>
            </a:endParaRPr>
          </a:p>
        </p:txBody>
      </p:sp>
      <p:sp>
        <p:nvSpPr>
          <p:cNvPr id="860" name="Google Shape;860;p26: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p27: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67" name="Google Shape;867;p27: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lang="fr-FR" noProof="0" dirty="0"/>
          </a:p>
          <a:p>
            <a:pPr marL="0" indent="0">
              <a:spcBef>
                <a:spcPts val="1867"/>
              </a:spcBef>
            </a:pPr>
            <a:endParaRPr lang="fr-FR" b="1" dirty="0"/>
          </a:p>
          <a:p>
            <a:pPr marL="177845" indent="-177845">
              <a:lnSpc>
                <a:spcPct val="115000"/>
              </a:lnSpc>
              <a:spcBef>
                <a:spcPts val="622"/>
              </a:spcBef>
              <a:buSzPts val="1200"/>
              <a:buFont typeface="Noto Sans Symbols"/>
              <a:buChar char="▪"/>
            </a:pPr>
            <a:r>
              <a:rPr lang="fr-FR" b="1" u="sng" dirty="0">
                <a:solidFill>
                  <a:srgbClr val="000000"/>
                </a:solidFill>
              </a:rPr>
              <a:t>Dites</a:t>
            </a:r>
            <a:r>
              <a:rPr lang="fr-FR" dirty="0">
                <a:solidFill>
                  <a:srgbClr val="000000"/>
                </a:solidFill>
              </a:rPr>
              <a:t> : E</a:t>
            </a:r>
            <a:r>
              <a:rPr lang="fr-FR" dirty="0"/>
              <a:t>n repensant au dernier exercice, envisageons une alternative à</a:t>
            </a:r>
            <a:r>
              <a:rPr lang="fr-FR" noProof="0" dirty="0"/>
              <a:t> Une Seule Santé</a:t>
            </a:r>
            <a:r>
              <a:rPr lang="fr-FR" dirty="0"/>
              <a:t>. Plutôt que la méningite, imaginez que vous enquêtiez sur un cas de zoonose chez un agriculteur, maladie qui peut être transmise par divers animaux, y compris le bétail, les rongeurs et les animaux de compagnie.</a:t>
            </a:r>
            <a:endParaRPr lang="fr-FR" noProof="0" dirty="0"/>
          </a:p>
          <a:p>
            <a:pPr marL="177845" indent="-98803">
              <a:lnSpc>
                <a:spcPct val="115000"/>
              </a:lnSpc>
              <a:spcBef>
                <a:spcPts val="1245"/>
              </a:spcBef>
              <a:buClr>
                <a:schemeClr val="dk1"/>
              </a:buClr>
              <a:buSzPts val="1200"/>
            </a:pPr>
            <a:endParaRPr lang="fr-FR" dirty="0"/>
          </a:p>
          <a:p>
            <a:pPr marL="177845" indent="-177845">
              <a:lnSpc>
                <a:spcPct val="115000"/>
              </a:lnSpc>
              <a:spcBef>
                <a:spcPts val="1245"/>
              </a:spcBef>
              <a:buClr>
                <a:schemeClr val="dk1"/>
              </a:buClr>
              <a:buSzPts val="1200"/>
              <a:buFont typeface="Noto Sans Symbols"/>
              <a:buChar char="❖"/>
            </a:pPr>
            <a:r>
              <a:rPr lang="fr-FR" b="1" i="1" dirty="0"/>
              <a:t>Posez les questions suivantes et laissez quelques minutes aux participants pour répondre à chacune d'entre elles</a:t>
            </a:r>
            <a:r>
              <a:rPr lang="fr-FR" b="1" dirty="0"/>
              <a:t>. </a:t>
            </a:r>
            <a:endParaRPr lang="fr-FR" noProof="0" dirty="0"/>
          </a:p>
          <a:p>
            <a:pPr marL="177845" indent="-98803">
              <a:lnSpc>
                <a:spcPct val="115000"/>
              </a:lnSpc>
              <a:spcBef>
                <a:spcPts val="1245"/>
              </a:spcBef>
              <a:buClr>
                <a:schemeClr val="dk1"/>
              </a:buClr>
              <a:buSzPts val="1200"/>
            </a:pPr>
            <a:endParaRPr lang="fr-FR" b="1" dirty="0"/>
          </a:p>
          <a:p>
            <a:pPr marL="177845" indent="-177845">
              <a:lnSpc>
                <a:spcPct val="115000"/>
              </a:lnSpc>
              <a:spcBef>
                <a:spcPts val="1245"/>
              </a:spcBef>
              <a:buClr>
                <a:schemeClr val="dk1"/>
              </a:buClr>
              <a:buSzPts val="1200"/>
              <a:buFont typeface="Noto Sans Symbols"/>
              <a:buChar char="▪"/>
            </a:pPr>
            <a:r>
              <a:rPr lang="fr-FR" b="1" u="sng" dirty="0"/>
              <a:t>Posez la question</a:t>
            </a:r>
            <a:r>
              <a:rPr lang="fr-FR" dirty="0"/>
              <a:t> : En quoi votre enquête serait-elle différente ? </a:t>
            </a:r>
            <a:endParaRPr lang="fr-FR" noProof="0" dirty="0"/>
          </a:p>
          <a:p>
            <a:pPr marL="177845" indent="-98803">
              <a:lnSpc>
                <a:spcPct val="115000"/>
              </a:lnSpc>
              <a:spcBef>
                <a:spcPts val="1245"/>
              </a:spcBef>
              <a:buClr>
                <a:schemeClr val="dk1"/>
              </a:buClr>
              <a:buSzPts val="1200"/>
            </a:pPr>
            <a:endParaRPr lang="fr-FR" dirty="0"/>
          </a:p>
          <a:p>
            <a:pPr marL="177845" indent="-177845">
              <a:lnSpc>
                <a:spcPct val="115000"/>
              </a:lnSpc>
              <a:spcBef>
                <a:spcPts val="1245"/>
              </a:spcBef>
              <a:buClr>
                <a:schemeClr val="dk1"/>
              </a:buClr>
              <a:buSzPts val="1200"/>
              <a:buFont typeface="Noto Sans Symbols"/>
              <a:buChar char="▪"/>
            </a:pPr>
            <a:r>
              <a:rPr lang="fr-FR" b="1" u="sng" noProof="0" dirty="0"/>
              <a:t>Remerciez</a:t>
            </a:r>
            <a:r>
              <a:rPr lang="fr-FR" b="1" u="none" noProof="0" dirty="0"/>
              <a:t> </a:t>
            </a:r>
            <a:r>
              <a:rPr lang="fr-FR" dirty="0"/>
              <a:t>les participants pour leurs réponses. </a:t>
            </a:r>
            <a:r>
              <a:rPr lang="fr-FR" b="1" i="1" dirty="0"/>
              <a:t>Réponse : </a:t>
            </a:r>
            <a:r>
              <a:rPr lang="fr-FR" i="1" dirty="0"/>
              <a:t>Vous pouvez poser des questions sur les expositions uniques aux animaux ou aux produits d'origine animale. </a:t>
            </a:r>
            <a:endParaRPr lang="fr-FR" noProof="0" dirty="0"/>
          </a:p>
          <a:p>
            <a:pPr marL="177845" indent="-98803">
              <a:lnSpc>
                <a:spcPct val="115000"/>
              </a:lnSpc>
              <a:spcBef>
                <a:spcPts val="1245"/>
              </a:spcBef>
              <a:buClr>
                <a:schemeClr val="dk1"/>
              </a:buClr>
              <a:buSzPts val="1200"/>
            </a:pPr>
            <a:endParaRPr lang="fr-FR" b="1" i="1" dirty="0"/>
          </a:p>
          <a:p>
            <a:pPr marL="177845" indent="-177845">
              <a:lnSpc>
                <a:spcPct val="115000"/>
              </a:lnSpc>
              <a:spcBef>
                <a:spcPts val="1245"/>
              </a:spcBef>
              <a:buClr>
                <a:schemeClr val="dk1"/>
              </a:buClr>
              <a:buSzPts val="1200"/>
              <a:buFont typeface="Noto Sans Symbols"/>
              <a:buChar char="▪"/>
            </a:pPr>
            <a:r>
              <a:rPr lang="fr-FR" b="1" u="sng" dirty="0"/>
              <a:t>Posez la question</a:t>
            </a:r>
            <a:r>
              <a:rPr lang="fr-FR" dirty="0"/>
              <a:t> : Qui d'autre pourriez-vous interviewer ? </a:t>
            </a:r>
            <a:endParaRPr lang="fr-FR" noProof="0" dirty="0"/>
          </a:p>
          <a:p>
            <a:pPr marL="177845" indent="-98803">
              <a:lnSpc>
                <a:spcPct val="115000"/>
              </a:lnSpc>
              <a:spcBef>
                <a:spcPts val="1245"/>
              </a:spcBef>
              <a:buClr>
                <a:schemeClr val="dk1"/>
              </a:buClr>
              <a:buSzPts val="1200"/>
            </a:pPr>
            <a:endParaRPr lang="fr-FR" dirty="0"/>
          </a:p>
          <a:p>
            <a:pPr marL="177845" indent="-177845">
              <a:lnSpc>
                <a:spcPct val="115000"/>
              </a:lnSpc>
              <a:spcBef>
                <a:spcPts val="1245"/>
              </a:spcBef>
              <a:buClr>
                <a:schemeClr val="dk1"/>
              </a:buClr>
              <a:buSzPts val="1200"/>
              <a:buFont typeface="Noto Sans Symbols"/>
              <a:buChar char="▪"/>
            </a:pPr>
            <a:r>
              <a:rPr lang="fr-FR" b="1" u="sng" noProof="0" dirty="0"/>
              <a:t>Remerciez</a:t>
            </a:r>
            <a:r>
              <a:rPr lang="fr-FR" b="1" u="none" noProof="0" dirty="0"/>
              <a:t> </a:t>
            </a:r>
            <a:r>
              <a:rPr lang="fr-FR" dirty="0"/>
              <a:t>les participants pour leurs réponses. </a:t>
            </a:r>
            <a:r>
              <a:rPr lang="fr-FR" b="1" i="1" dirty="0"/>
              <a:t>Réponse : </a:t>
            </a:r>
            <a:r>
              <a:rPr lang="fr-FR" i="1" dirty="0"/>
              <a:t>Envisagez d'interroger les agents de santé animale ou les gardiens d'animaux qui travaillent avec le bétail de l'agriculteur pour enquêter sur les cas d'animaux.</a:t>
            </a:r>
            <a:endParaRPr lang="fr-FR" noProof="0" dirty="0"/>
          </a:p>
          <a:p>
            <a:pPr marL="0" indent="0">
              <a:lnSpc>
                <a:spcPct val="115000"/>
              </a:lnSpc>
              <a:spcBef>
                <a:spcPts val="1245"/>
              </a:spcBef>
            </a:pPr>
            <a:r>
              <a:rPr lang="fr-FR" dirty="0"/>
              <a:t> </a:t>
            </a:r>
            <a:endParaRPr lang="fr-FR" noProof="0" dirty="0"/>
          </a:p>
          <a:p>
            <a:pPr marL="177845" indent="-177845">
              <a:lnSpc>
                <a:spcPct val="115000"/>
              </a:lnSpc>
              <a:spcBef>
                <a:spcPts val="0"/>
              </a:spcBef>
              <a:buClr>
                <a:schemeClr val="dk1"/>
              </a:buClr>
              <a:buSzPts val="1200"/>
              <a:buFont typeface="Noto Sans Symbols"/>
              <a:buChar char="▪"/>
            </a:pPr>
            <a:r>
              <a:rPr lang="fr-FR" b="1" u="sng" dirty="0"/>
              <a:t>Posez la question</a:t>
            </a:r>
            <a:r>
              <a:rPr lang="fr-FR" dirty="0"/>
              <a:t> : La confidentialité est-elle un problème lors d'une enquête sur une évasion impliquant des animaux ?</a:t>
            </a:r>
            <a:endParaRPr lang="fr-FR" noProof="0" dirty="0"/>
          </a:p>
          <a:p>
            <a:pPr marL="177845" indent="-98803">
              <a:lnSpc>
                <a:spcPct val="115000"/>
              </a:lnSpc>
              <a:spcBef>
                <a:spcPts val="0"/>
              </a:spcBef>
              <a:buClr>
                <a:schemeClr val="dk1"/>
              </a:buClr>
              <a:buSzPts val="1200"/>
            </a:pPr>
            <a:endParaRPr lang="fr-FR" dirty="0"/>
          </a:p>
          <a:p>
            <a:pPr marL="177845" indent="-177845">
              <a:lnSpc>
                <a:spcPct val="115000"/>
              </a:lnSpc>
              <a:spcBef>
                <a:spcPts val="0"/>
              </a:spcBef>
              <a:buClr>
                <a:schemeClr val="dk1"/>
              </a:buClr>
              <a:buSzPts val="1200"/>
              <a:buFont typeface="Noto Sans Symbols"/>
              <a:buChar char="▪"/>
            </a:pPr>
            <a:r>
              <a:rPr lang="fr-FR" b="1" u="sng" noProof="0" dirty="0"/>
              <a:t>Remerciez</a:t>
            </a:r>
            <a:r>
              <a:rPr lang="fr-FR" b="1" u="none" noProof="0" dirty="0"/>
              <a:t> </a:t>
            </a:r>
            <a:r>
              <a:rPr lang="fr-FR" dirty="0"/>
              <a:t>les participants pour leurs réponses. </a:t>
            </a:r>
            <a:r>
              <a:rPr lang="fr-FR" b="1" i="1" dirty="0"/>
              <a:t>Réponse :</a:t>
            </a:r>
            <a:r>
              <a:rPr lang="fr-FR" i="1" dirty="0"/>
              <a:t> Une rupture suspectée ou confirmée dans une ferme ou un ranch peut avoir des conséquences économiques pour le propriétaire et la communauté environnante. </a:t>
            </a:r>
            <a:endParaRPr lang="fr-FR" noProof="0" dirty="0"/>
          </a:p>
          <a:p>
            <a:pPr marL="177845" indent="-98803">
              <a:lnSpc>
                <a:spcPct val="115000"/>
              </a:lnSpc>
              <a:spcBef>
                <a:spcPts val="0"/>
              </a:spcBef>
              <a:buClr>
                <a:schemeClr val="dk1"/>
              </a:buClr>
              <a:buSzPts val="1200"/>
            </a:pPr>
            <a:endParaRPr lang="fr-FR" b="1" i="1" dirty="0"/>
          </a:p>
          <a:p>
            <a:pPr marL="177845" indent="-177845">
              <a:lnSpc>
                <a:spcPct val="115000"/>
              </a:lnSpc>
              <a:spcBef>
                <a:spcPts val="0"/>
              </a:spcBef>
              <a:buClr>
                <a:schemeClr val="dk1"/>
              </a:buClr>
              <a:buSzPts val="1200"/>
              <a:buFont typeface="Noto Sans Symbols"/>
              <a:buChar char="▪"/>
            </a:pPr>
            <a:r>
              <a:rPr lang="fr-FR" b="1" u="sng" dirty="0"/>
              <a:t>Posez la question</a:t>
            </a:r>
            <a:r>
              <a:rPr lang="fr-FR" dirty="0"/>
              <a:t> : Quelles informations supplémentaires votre équipe pourrait-elle recueillir ?</a:t>
            </a:r>
            <a:endParaRPr lang="fr-FR" noProof="0" dirty="0"/>
          </a:p>
          <a:p>
            <a:pPr marL="177845" indent="-98803">
              <a:lnSpc>
                <a:spcPct val="115000"/>
              </a:lnSpc>
              <a:spcBef>
                <a:spcPts val="0"/>
              </a:spcBef>
              <a:buClr>
                <a:schemeClr val="dk1"/>
              </a:buClr>
              <a:buSzPts val="1200"/>
            </a:pPr>
            <a:endParaRPr lang="fr-FR" dirty="0"/>
          </a:p>
          <a:p>
            <a:pPr marL="177845" indent="-177845">
              <a:lnSpc>
                <a:spcPct val="115000"/>
              </a:lnSpc>
              <a:spcBef>
                <a:spcPts val="0"/>
              </a:spcBef>
              <a:buClr>
                <a:schemeClr val="dk1"/>
              </a:buClr>
              <a:buSzPts val="1200"/>
              <a:buFont typeface="Noto Sans Symbols"/>
              <a:buChar char="▪"/>
            </a:pPr>
            <a:r>
              <a:rPr lang="fr-FR" b="1" u="sng" noProof="0" dirty="0"/>
              <a:t>Remerciez</a:t>
            </a:r>
            <a:r>
              <a:rPr lang="fr-FR" b="1" u="none" noProof="0" dirty="0"/>
              <a:t> </a:t>
            </a:r>
            <a:r>
              <a:rPr lang="fr-FR" dirty="0"/>
              <a:t>les participants pour leurs réponses. </a:t>
            </a:r>
            <a:r>
              <a:rPr lang="fr-FR" b="1" i="1" dirty="0"/>
              <a:t>Réponse : </a:t>
            </a:r>
            <a:r>
              <a:rPr lang="fr-FR" i="1" dirty="0"/>
              <a:t>Données de laboratoire et données épidémiologiques sur les cas d'animaux ; expositions ou tests environnementaux ; contacte</a:t>
            </a:r>
            <a:r>
              <a:rPr lang="fr-FR" i="1" noProof="0" dirty="0"/>
              <a:t>z</a:t>
            </a:r>
            <a:r>
              <a:rPr lang="fr-FR" i="1" dirty="0"/>
              <a:t> les agents de surveillance de la santé animale pour les signalements de maladies animales.</a:t>
            </a:r>
          </a:p>
        </p:txBody>
      </p:sp>
      <p:sp>
        <p:nvSpPr>
          <p:cNvPr id="868" name="Google Shape;868;p27: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p2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74" name="Google Shape;874;p2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a:t>
            </a:r>
            <a:endParaRPr lang="fr-FR" noProof="0" dirty="0"/>
          </a:p>
          <a:p>
            <a:pPr marL="0" indent="0">
              <a:spcBef>
                <a:spcPts val="1867"/>
              </a:spcBef>
              <a:buClr>
                <a:schemeClr val="dk1"/>
              </a:buClr>
              <a:buSzPts val="1200"/>
            </a:pPr>
            <a:endParaRPr lang="fr-FR" b="1" u="sng" dirty="0">
              <a:solidFill>
                <a:srgbClr val="000000"/>
              </a:solidFill>
            </a:endParaRPr>
          </a:p>
          <a:p>
            <a:pPr marL="177845" indent="-177845">
              <a:lnSpc>
                <a:spcPct val="115000"/>
              </a:lnSpc>
              <a:spcBef>
                <a:spcPts val="622"/>
              </a:spcBef>
              <a:buSzPts val="1200"/>
              <a:buFont typeface="Noto Sans Symbols"/>
              <a:buChar char="▪"/>
            </a:pPr>
            <a:r>
              <a:rPr lang="fr-FR" b="1" u="sng" dirty="0">
                <a:solidFill>
                  <a:srgbClr val="000000"/>
                </a:solidFill>
              </a:rPr>
              <a:t>Dites</a:t>
            </a:r>
            <a:r>
              <a:rPr lang="fr-FR" dirty="0">
                <a:solidFill>
                  <a:srgbClr val="000000"/>
                </a:solidFill>
              </a:rPr>
              <a:t> : L</a:t>
            </a:r>
            <a:r>
              <a:rPr lang="fr-FR" dirty="0"/>
              <a:t>a capacité à mener une investigation de cas est une compétence importante pour un épidémiologiste de terrain. Les investigations de cas sont une composante essentielle des actions nécessaires à la mise en place d'un système complet de surveillance des maladies et de réponse.  Une enquête doit être menée pour toute maladie présentant une morbidité élevée, des symptômes inhabituels et/ou un risque élevé de transmission. Étant donné qu'une investigation de flambée épidémi</a:t>
            </a:r>
            <a:r>
              <a:rPr lang="fr-FR" noProof="0" dirty="0"/>
              <a:t>que</a:t>
            </a:r>
            <a:r>
              <a:rPr lang="fr-FR" dirty="0"/>
              <a:t> comporte des éléments similaires à une série d’investigations de cas, un épidémiologiste de terrain ayant l'expérience des investigations de cas peut appliquer ces compétences de manière efficace pour soutenir les investigations de flambées.</a:t>
            </a:r>
            <a:endParaRPr lang="fr-FR" noProof="0" dirty="0"/>
          </a:p>
          <a:p>
            <a:pPr marL="177845" indent="-98803">
              <a:lnSpc>
                <a:spcPct val="115000"/>
              </a:lnSpc>
              <a:spcBef>
                <a:spcPts val="1245"/>
              </a:spcBef>
              <a:buClr>
                <a:schemeClr val="dk1"/>
              </a:buClr>
              <a:buSzPts val="1200"/>
            </a:pPr>
            <a:endParaRPr lang="fr-FR" b="1" u="sng" dirty="0">
              <a:solidFill>
                <a:srgbClr val="000000"/>
              </a:solidFill>
            </a:endParaRPr>
          </a:p>
          <a:p>
            <a:pPr marL="177845" indent="-177845">
              <a:lnSpc>
                <a:spcPct val="115000"/>
              </a:lnSpc>
              <a:spcBef>
                <a:spcPts val="1245"/>
              </a:spcBef>
              <a:buSzPts val="1200"/>
              <a:buFont typeface="Noto Sans Symbols"/>
              <a:buChar char="▪"/>
            </a:pPr>
            <a:r>
              <a:rPr lang="fr-FR" b="1" u="sng" dirty="0">
                <a:solidFill>
                  <a:srgbClr val="000000"/>
                </a:solidFill>
              </a:rPr>
              <a:t>Dites</a:t>
            </a:r>
            <a:r>
              <a:rPr lang="fr-FR" dirty="0">
                <a:solidFill>
                  <a:srgbClr val="000000"/>
                </a:solidFill>
              </a:rPr>
              <a:t> : M</a:t>
            </a:r>
            <a:r>
              <a:rPr lang="fr-FR" dirty="0"/>
              <a:t>ême un seul cas suspect de variole, de poliomyélite aiguë, de nouvelle souche de virus grippal ou de SRAS doit donner lieu à une </a:t>
            </a:r>
            <a:r>
              <a:rPr lang="fr-FR" noProof="0" dirty="0"/>
              <a:t>investigation</a:t>
            </a:r>
            <a:r>
              <a:rPr lang="fr-FR" dirty="0"/>
              <a:t>, et les résultats doivent être communiqués au point focal national du ministère de la santé.</a:t>
            </a:r>
            <a:endParaRPr lang="fr-FR" noProof="0" dirty="0"/>
          </a:p>
          <a:p>
            <a:pPr marL="177845" indent="-98803">
              <a:lnSpc>
                <a:spcPct val="115000"/>
              </a:lnSpc>
              <a:spcBef>
                <a:spcPts val="1245"/>
              </a:spcBef>
              <a:buClr>
                <a:schemeClr val="dk1"/>
              </a:buClr>
              <a:buSzPts val="1200"/>
            </a:pPr>
            <a:endParaRPr lang="fr-FR" b="1" u="sng" dirty="0">
              <a:solidFill>
                <a:srgbClr val="000000"/>
              </a:solidFill>
            </a:endParaRPr>
          </a:p>
          <a:p>
            <a:pPr marL="177845" indent="-177845">
              <a:lnSpc>
                <a:spcPct val="115000"/>
              </a:lnSpc>
              <a:spcBef>
                <a:spcPts val="1245"/>
              </a:spcBef>
              <a:buSzPts val="1200"/>
              <a:buFont typeface="Noto Sans Symbols"/>
              <a:buChar char="▪"/>
            </a:pPr>
            <a:r>
              <a:rPr lang="fr-FR" b="1" u="sng" dirty="0">
                <a:solidFill>
                  <a:srgbClr val="000000"/>
                </a:solidFill>
              </a:rPr>
              <a:t>Dites</a:t>
            </a:r>
            <a:r>
              <a:rPr lang="fr-FR" dirty="0">
                <a:solidFill>
                  <a:srgbClr val="000000"/>
                </a:solidFill>
              </a:rPr>
              <a:t> : L</a:t>
            </a:r>
            <a:r>
              <a:rPr lang="fr-FR" dirty="0"/>
              <a:t>es investigations de cas doivent être menées de manière professionnelle et respectueuse et doivent utiliser des formulaires standardisés lorsqu'ils sont disponibles. Les enquêteurs doivent travailler en partenariat avec le laboratoire local de santé publique et le personnel de santé des structures et respecter la confidentialité.</a:t>
            </a:r>
            <a:endParaRPr lang="fr-FR" noProof="0" dirty="0"/>
          </a:p>
          <a:p>
            <a:pPr marL="177845" indent="-98803">
              <a:lnSpc>
                <a:spcPct val="115000"/>
              </a:lnSpc>
              <a:spcBef>
                <a:spcPts val="1245"/>
              </a:spcBef>
              <a:buClr>
                <a:schemeClr val="dk1"/>
              </a:buClr>
              <a:buSzPts val="1200"/>
            </a:pPr>
            <a:endParaRPr lang="fr-FR" b="1" u="sng" dirty="0"/>
          </a:p>
          <a:p>
            <a:pPr marL="177845" indent="-177845">
              <a:lnSpc>
                <a:spcPct val="115000"/>
              </a:lnSpc>
              <a:spcBef>
                <a:spcPts val="1245"/>
              </a:spcBef>
              <a:buClr>
                <a:schemeClr val="dk1"/>
              </a:buClr>
              <a:buSzPts val="1200"/>
              <a:buFont typeface="Noto Sans Symbols"/>
              <a:buChar char="▪"/>
            </a:pPr>
            <a:r>
              <a:rPr lang="fr-FR" b="1" u="sng" dirty="0"/>
              <a:t>Demandez</a:t>
            </a:r>
            <a:r>
              <a:rPr lang="fr-FR" dirty="0"/>
              <a:t> s’il y a des questions avant de conclure cette leçon.</a:t>
            </a:r>
            <a:endParaRPr lang="fr-FR" noProof="0" dirty="0"/>
          </a:p>
          <a:p>
            <a:pPr marL="177845" indent="-98803">
              <a:lnSpc>
                <a:spcPct val="115000"/>
              </a:lnSpc>
              <a:spcBef>
                <a:spcPts val="1245"/>
              </a:spcBef>
              <a:buClr>
                <a:schemeClr val="dk1"/>
              </a:buClr>
              <a:buSzPts val="1200"/>
            </a:pPr>
            <a:endParaRPr lang="fr-FR" b="1" u="sng" dirty="0"/>
          </a:p>
          <a:p>
            <a:pPr marL="177845" indent="-177845">
              <a:lnSpc>
                <a:spcPct val="115000"/>
              </a:lnSpc>
              <a:spcBef>
                <a:spcPts val="1245"/>
              </a:spcBef>
              <a:buClr>
                <a:schemeClr val="dk1"/>
              </a:buClr>
              <a:buSzPts val="1200"/>
              <a:buFont typeface="Noto Sans Symbols"/>
              <a:buChar char="▪"/>
            </a:pPr>
            <a:r>
              <a:rPr lang="fr-FR" b="1" u="sng" dirty="0"/>
              <a:t>Répondez</a:t>
            </a:r>
            <a:r>
              <a:rPr lang="fr-FR" dirty="0"/>
              <a:t> aux questions, </a:t>
            </a:r>
            <a:r>
              <a:rPr lang="fr-FR" i="1" dirty="0"/>
              <a:t>le cas échéant</a:t>
            </a:r>
            <a:r>
              <a:rPr lang="fr-FR" dirty="0"/>
              <a:t>.</a:t>
            </a:r>
            <a:endParaRPr lang="fr-FR" noProof="0" dirty="0"/>
          </a:p>
          <a:p>
            <a:pPr marL="0" indent="0">
              <a:spcBef>
                <a:spcPts val="1618"/>
              </a:spcBef>
            </a:pPr>
            <a:endParaRPr dirty="0"/>
          </a:p>
        </p:txBody>
      </p:sp>
      <p:sp>
        <p:nvSpPr>
          <p:cNvPr id="875" name="Google Shape;875;p2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p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47" name="Google Shape;647;p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lang="fr-FR" noProof="0" dirty="0"/>
          </a:p>
          <a:p>
            <a:pPr marL="0" indent="0">
              <a:spcBef>
                <a:spcPts val="1867"/>
              </a:spcBef>
            </a:pPr>
            <a:endParaRPr lang="fr-FR" b="1" dirty="0"/>
          </a:p>
          <a:p>
            <a:pPr marL="177845" indent="-177845">
              <a:lnSpc>
                <a:spcPct val="115000"/>
              </a:lnSpc>
              <a:spcBef>
                <a:spcPts val="1867"/>
              </a:spcBef>
              <a:buClr>
                <a:schemeClr val="dk1"/>
              </a:buClr>
              <a:buSzPts val="1200"/>
              <a:buFont typeface="Noto Sans Symbols"/>
              <a:buChar char="▪"/>
            </a:pPr>
            <a:r>
              <a:rPr lang="fr-FR" b="1" u="sng" dirty="0"/>
              <a:t>Demandez</a:t>
            </a:r>
            <a:r>
              <a:rPr lang="fr-FR" dirty="0"/>
              <a:t> à un volontaire de lire les objectifs d'apprentissage à haute voix.</a:t>
            </a:r>
            <a:endParaRPr lang="fr-FR" noProof="0" dirty="0"/>
          </a:p>
          <a:p>
            <a:pPr marL="0" indent="0">
              <a:spcBef>
                <a:spcPts val="996"/>
              </a:spcBef>
            </a:pPr>
            <a:endParaRPr dirty="0"/>
          </a:p>
        </p:txBody>
      </p:sp>
      <p:sp>
        <p:nvSpPr>
          <p:cNvPr id="648" name="Google Shape;648;p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9"/>
        <p:cNvGrpSpPr/>
        <p:nvPr/>
      </p:nvGrpSpPr>
      <p:grpSpPr>
        <a:xfrm>
          <a:off x="0" y="0"/>
          <a:ext cx="0" cy="0"/>
          <a:chOff x="0" y="0"/>
          <a:chExt cx="0" cy="0"/>
        </a:xfrm>
      </p:grpSpPr>
      <p:sp>
        <p:nvSpPr>
          <p:cNvPr id="880" name="Google Shape;880;p2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81" name="Google Shape;881;p2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a:t>
            </a:r>
            <a:endParaRPr lang="fr-FR" noProof="0" dirty="0"/>
          </a:p>
          <a:p>
            <a:pPr marL="0" indent="0">
              <a:spcBef>
                <a:spcPts val="1867"/>
              </a:spcBef>
              <a:buClr>
                <a:schemeClr val="dk1"/>
              </a:buClr>
              <a:buSzPts val="1200"/>
            </a:pPr>
            <a:endParaRPr lang="fr-FR" b="1" u="sng" dirty="0">
              <a:solidFill>
                <a:srgbClr val="000000"/>
              </a:solidFill>
            </a:endParaRPr>
          </a:p>
          <a:p>
            <a:pPr marL="177845" indent="-177845">
              <a:lnSpc>
                <a:spcPct val="115000"/>
              </a:lnSpc>
              <a:spcBef>
                <a:spcPts val="622"/>
              </a:spcBef>
              <a:buSzPts val="1200"/>
              <a:buFont typeface="Noto Sans Symbols"/>
              <a:buChar char="▪"/>
            </a:pPr>
            <a:r>
              <a:rPr lang="fr-FR" b="1" u="sng" dirty="0">
                <a:solidFill>
                  <a:srgbClr val="000000"/>
                </a:solidFill>
              </a:rPr>
              <a:t>Demandez</a:t>
            </a:r>
            <a:r>
              <a:rPr lang="fr-FR" dirty="0">
                <a:solidFill>
                  <a:srgbClr val="000000"/>
                </a:solidFill>
              </a:rPr>
              <a:t> à un participant de lire les objectifs</a:t>
            </a:r>
            <a:endParaRPr lang="fr-FR" b="1" u="sng" dirty="0">
              <a:solidFill>
                <a:srgbClr val="000000"/>
              </a:solidFill>
            </a:endParaRPr>
          </a:p>
          <a:p>
            <a:pPr marL="177845" indent="-98803">
              <a:lnSpc>
                <a:spcPct val="115000"/>
              </a:lnSpc>
              <a:spcBef>
                <a:spcPts val="1245"/>
              </a:spcBef>
              <a:buClr>
                <a:schemeClr val="dk1"/>
              </a:buClr>
              <a:buSzPts val="1200"/>
            </a:pPr>
            <a:endParaRPr lang="fr-FR" b="1" u="sng" dirty="0"/>
          </a:p>
          <a:p>
            <a:pPr marL="177845" indent="-177845">
              <a:lnSpc>
                <a:spcPct val="115000"/>
              </a:lnSpc>
              <a:spcBef>
                <a:spcPts val="1245"/>
              </a:spcBef>
              <a:buClr>
                <a:schemeClr val="dk1"/>
              </a:buClr>
              <a:buSzPts val="1200"/>
              <a:buFont typeface="Noto Sans Symbols"/>
              <a:buChar char="▪"/>
            </a:pPr>
            <a:r>
              <a:rPr lang="fr-FR" b="1" u="sng" dirty="0"/>
              <a:t>Demandez</a:t>
            </a:r>
            <a:r>
              <a:rPr lang="fr-FR" dirty="0"/>
              <a:t> s’il y a des questions avant de conclure cette leçon.</a:t>
            </a:r>
            <a:endParaRPr lang="fr-FR" noProof="0" dirty="0"/>
          </a:p>
          <a:p>
            <a:pPr marL="177845" indent="-98803">
              <a:lnSpc>
                <a:spcPct val="115000"/>
              </a:lnSpc>
              <a:spcBef>
                <a:spcPts val="1245"/>
              </a:spcBef>
              <a:buClr>
                <a:schemeClr val="dk1"/>
              </a:buClr>
              <a:buSzPts val="1200"/>
            </a:pPr>
            <a:endParaRPr lang="fr-FR" b="1" u="sng" dirty="0"/>
          </a:p>
          <a:p>
            <a:pPr marL="177845" indent="-177845">
              <a:lnSpc>
                <a:spcPct val="115000"/>
              </a:lnSpc>
              <a:spcBef>
                <a:spcPts val="1245"/>
              </a:spcBef>
              <a:buClr>
                <a:schemeClr val="dk1"/>
              </a:buClr>
              <a:buSzPts val="1200"/>
              <a:buFont typeface="Noto Sans Symbols"/>
              <a:buChar char="▪"/>
            </a:pPr>
            <a:r>
              <a:rPr lang="fr-FR" b="1" u="sng" dirty="0"/>
              <a:t>Répondez</a:t>
            </a:r>
            <a:r>
              <a:rPr lang="fr-FR" dirty="0"/>
              <a:t> aux questions, </a:t>
            </a:r>
            <a:r>
              <a:rPr lang="fr-FR" i="1" dirty="0"/>
              <a:t>le cas échéant</a:t>
            </a:r>
            <a:r>
              <a:rPr lang="fr-FR" dirty="0"/>
              <a:t>.</a:t>
            </a:r>
            <a:endParaRPr lang="fr-FR" noProof="0" dirty="0"/>
          </a:p>
          <a:p>
            <a:pPr marL="0" indent="0">
              <a:spcBef>
                <a:spcPts val="1618"/>
              </a:spcBef>
            </a:pPr>
            <a:endParaRPr dirty="0"/>
          </a:p>
        </p:txBody>
      </p:sp>
      <p:sp>
        <p:nvSpPr>
          <p:cNvPr id="882" name="Google Shape;882;p2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30</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p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53" name="Google Shape;653;p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lang="fr-FR" noProof="0" dirty="0"/>
          </a:p>
          <a:p>
            <a:pPr marL="0" indent="0">
              <a:spcBef>
                <a:spcPts val="1867"/>
              </a:spcBef>
            </a:pPr>
            <a:endParaRPr lang="fr-FR" b="1" dirty="0"/>
          </a:p>
          <a:p>
            <a:pPr marL="177845" indent="-177845">
              <a:lnSpc>
                <a:spcPct val="115000"/>
              </a:lnSpc>
              <a:spcBef>
                <a:spcPts val="622"/>
              </a:spcBef>
              <a:buClr>
                <a:schemeClr val="dk1"/>
              </a:buClr>
              <a:buSzPts val="1200"/>
              <a:buFont typeface="Noto Sans Symbols"/>
              <a:buChar char="▪"/>
            </a:pPr>
            <a:r>
              <a:rPr lang="fr-FR" b="1" u="sng" dirty="0"/>
              <a:t>Dites</a:t>
            </a:r>
            <a:r>
              <a:rPr lang="fr-FR" b="1" dirty="0"/>
              <a:t> : </a:t>
            </a:r>
            <a:r>
              <a:rPr lang="fr-FR" dirty="0"/>
              <a:t>Rappelez-vous que la surveillance est appelée « </a:t>
            </a:r>
            <a:r>
              <a:rPr lang="fr-FR" b="1" dirty="0"/>
              <a:t>information pour l'action. »</a:t>
            </a:r>
            <a:r>
              <a:rPr lang="fr-FR" dirty="0"/>
              <a:t> Dans le contexte de la surveillance, l'</a:t>
            </a:r>
            <a:r>
              <a:rPr lang="fr-FR" b="1" dirty="0"/>
              <a:t>action </a:t>
            </a:r>
            <a:r>
              <a:rPr lang="fr-FR" dirty="0"/>
              <a:t>fait référence à toute activité réalisée en réponse aux données ou aux rapports reçus par le biais du système de surveillance de la santé publique.  L'action peut consister à : </a:t>
            </a:r>
            <a:r>
              <a:rPr lang="fr-FR" b="1" dirty="0"/>
              <a:t>(</a:t>
            </a:r>
            <a:r>
              <a:rPr lang="fr-FR" b="1" i="1" dirty="0"/>
              <a:t>1) </a:t>
            </a:r>
            <a:r>
              <a:rPr lang="fr-FR" dirty="0"/>
              <a:t>informer votre supérieur que vous avez peut-être repéré un problème de notification ou une épidémie possible. </a:t>
            </a:r>
            <a:r>
              <a:rPr lang="fr-FR" b="1" i="1" dirty="0"/>
              <a:t>(2) </a:t>
            </a:r>
            <a:r>
              <a:rPr lang="fr-FR" dirty="0"/>
              <a:t>Demander plus d'informations au clinicien d’une structure de santé pour savoir si la définition de cas est appliquée correctement </a:t>
            </a:r>
            <a:r>
              <a:rPr lang="fr-FR" b="1" i="1" dirty="0"/>
              <a:t>(3) </a:t>
            </a:r>
            <a:r>
              <a:rPr lang="fr-FR" dirty="0"/>
              <a:t>Déterminer si les résultats de laboratoire sont disponibles </a:t>
            </a:r>
            <a:r>
              <a:rPr lang="fr-FR" b="1" dirty="0"/>
              <a:t>(</a:t>
            </a:r>
            <a:r>
              <a:rPr lang="fr-FR" b="1" i="1" dirty="0"/>
              <a:t>4) </a:t>
            </a:r>
            <a:r>
              <a:rPr lang="fr-FR" dirty="0"/>
              <a:t>Se rendre dans une structure ou une communauté pour mener une enquête sur un cas.  Si les données indiquent qu'une épidémie est en cours, une enquête complète sur le terrain peut s'avérer nécessaire !</a:t>
            </a:r>
            <a:endParaRPr lang="fr-FR" noProof="0" dirty="0"/>
          </a:p>
          <a:p>
            <a:pPr marL="0" indent="0">
              <a:lnSpc>
                <a:spcPct val="115000"/>
              </a:lnSpc>
              <a:spcBef>
                <a:spcPts val="1245"/>
              </a:spcBef>
            </a:pPr>
            <a:endParaRPr lang="fr-FR" dirty="0"/>
          </a:p>
          <a:p>
            <a:pPr marL="177845" indent="-177845">
              <a:lnSpc>
                <a:spcPct val="115000"/>
              </a:lnSpc>
              <a:spcBef>
                <a:spcPts val="2490"/>
              </a:spcBef>
              <a:buClr>
                <a:schemeClr val="dk1"/>
              </a:buClr>
              <a:buSzPts val="1200"/>
              <a:buFont typeface="Noto Sans Symbols"/>
              <a:buChar char="▪"/>
            </a:pPr>
            <a:r>
              <a:rPr lang="fr-FR" b="1" u="sng" dirty="0"/>
              <a:t>Demandez</a:t>
            </a:r>
            <a:r>
              <a:rPr lang="fr-FR" dirty="0"/>
              <a:t> : Qu'est-ce qui pourrait vous inciter à entreprendre l'une de ces actions ?</a:t>
            </a:r>
            <a:endParaRPr lang="fr-FR" noProof="0" dirty="0"/>
          </a:p>
          <a:p>
            <a:pPr marL="177845" indent="-98803">
              <a:lnSpc>
                <a:spcPct val="115000"/>
              </a:lnSpc>
              <a:spcBef>
                <a:spcPts val="1867"/>
              </a:spcBef>
              <a:buClr>
                <a:schemeClr val="dk1"/>
              </a:buClr>
              <a:buSzPts val="1200"/>
            </a:pPr>
            <a:endParaRPr lang="fr-FR" dirty="0"/>
          </a:p>
          <a:p>
            <a:pPr marL="177845" indent="-177845">
              <a:lnSpc>
                <a:spcPct val="115000"/>
              </a:lnSpc>
              <a:spcBef>
                <a:spcPts val="1867"/>
              </a:spcBef>
              <a:buClr>
                <a:schemeClr val="dk1"/>
              </a:buClr>
              <a:buSzPts val="1200"/>
              <a:buFont typeface="Noto Sans Symbols"/>
              <a:buChar char="▪"/>
            </a:pPr>
            <a:r>
              <a:rPr lang="fr-FR" b="1" u="sng" noProof="0" dirty="0"/>
              <a:t>Remercie</a:t>
            </a:r>
            <a:r>
              <a:rPr lang="fr-FR" b="1" u="none" noProof="0" dirty="0"/>
              <a:t>z </a:t>
            </a:r>
            <a:r>
              <a:rPr lang="fr-FR" dirty="0"/>
              <a:t>les participants pour leurs réponses.  </a:t>
            </a:r>
            <a:r>
              <a:rPr lang="fr-FR" b="1" dirty="0"/>
              <a:t>Réponses possibles :</a:t>
            </a:r>
            <a:endParaRPr lang="fr-FR" dirty="0"/>
          </a:p>
          <a:p>
            <a:pPr marL="829944" lvl="1" indent="-355690">
              <a:lnSpc>
                <a:spcPct val="115000"/>
              </a:lnSpc>
              <a:spcBef>
                <a:spcPts val="622"/>
              </a:spcBef>
              <a:buClr>
                <a:schemeClr val="dk1"/>
              </a:buClr>
              <a:buSzPts val="1200"/>
              <a:buFont typeface="Calibri"/>
              <a:buAutoNum type="arabicPeriod"/>
            </a:pPr>
            <a:r>
              <a:rPr lang="fr-FR" i="1" dirty="0"/>
              <a:t>Dépassement d'un seuil d'alerte ou de flambée</a:t>
            </a:r>
            <a:r>
              <a:rPr lang="fr-FR" i="1" noProof="0" dirty="0"/>
              <a:t> é</a:t>
            </a:r>
            <a:r>
              <a:rPr lang="fr-FR" i="1" dirty="0"/>
              <a:t>pidémique.</a:t>
            </a:r>
            <a:endParaRPr lang="fr-FR" noProof="0" dirty="0"/>
          </a:p>
          <a:p>
            <a:pPr marL="829944" lvl="1" indent="-355690">
              <a:lnSpc>
                <a:spcPct val="115000"/>
              </a:lnSpc>
              <a:spcBef>
                <a:spcPts val="0"/>
              </a:spcBef>
              <a:buClr>
                <a:schemeClr val="dk1"/>
              </a:buClr>
              <a:buSzPts val="1200"/>
              <a:buFont typeface="Calibri"/>
              <a:buAutoNum type="arabicPeriod"/>
            </a:pPr>
            <a:r>
              <a:rPr lang="fr-FR" i="1" dirty="0"/>
              <a:t>Augmentation soudaine du nombre de cas observés par rapport au niveau attendu.</a:t>
            </a:r>
            <a:endParaRPr lang="fr-FR" noProof="0" dirty="0"/>
          </a:p>
          <a:p>
            <a:pPr marL="829944" lvl="1" indent="-355690">
              <a:lnSpc>
                <a:spcPct val="115000"/>
              </a:lnSpc>
              <a:spcBef>
                <a:spcPts val="0"/>
              </a:spcBef>
              <a:buClr>
                <a:schemeClr val="dk1"/>
              </a:buClr>
              <a:buSzPts val="1200"/>
              <a:buFont typeface="Calibri"/>
              <a:buAutoNum type="arabicPeriod"/>
            </a:pPr>
            <a:r>
              <a:rPr lang="fr-FR" i="1" dirty="0"/>
              <a:t>Gravité inhabituelle de la maladie ou des symptômes, ou événement inattendu.</a:t>
            </a:r>
            <a:endParaRPr lang="fr-FR" noProof="0" dirty="0"/>
          </a:p>
          <a:p>
            <a:pPr marL="829944" lvl="1" indent="-355690">
              <a:lnSpc>
                <a:spcPct val="115000"/>
              </a:lnSpc>
              <a:spcBef>
                <a:spcPts val="0"/>
              </a:spcBef>
              <a:buClr>
                <a:schemeClr val="dk1"/>
              </a:buClr>
              <a:buSzPts val="1200"/>
              <a:buFont typeface="Calibri"/>
              <a:buAutoNum type="arabicPeriod"/>
            </a:pPr>
            <a:r>
              <a:rPr lang="fr-FR" i="1" dirty="0"/>
              <a:t>Modification de la répartition des cas.</a:t>
            </a:r>
            <a:endParaRPr lang="fr-FR" noProof="0" dirty="0"/>
          </a:p>
          <a:p>
            <a:pPr marL="829944" lvl="1" indent="-355690">
              <a:lnSpc>
                <a:spcPct val="115000"/>
              </a:lnSpc>
              <a:spcBef>
                <a:spcPts val="0"/>
              </a:spcBef>
              <a:buClr>
                <a:schemeClr val="dk1"/>
              </a:buClr>
              <a:buSzPts val="1200"/>
              <a:buFont typeface="Calibri"/>
              <a:buAutoNum type="arabicPeriod"/>
            </a:pPr>
            <a:r>
              <a:rPr lang="fr-FR" i="1" dirty="0"/>
              <a:t>Un cas de maladie hautement prioritaire doit faire l'objet d'une </a:t>
            </a:r>
            <a:r>
              <a:rPr lang="fr-FR" i="1" noProof="0" dirty="0"/>
              <a:t>investigation</a:t>
            </a:r>
            <a:r>
              <a:rPr lang="fr-FR" i="1" dirty="0"/>
              <a:t>.</a:t>
            </a:r>
            <a:endParaRPr lang="fr-FR" noProof="0" dirty="0"/>
          </a:p>
          <a:p>
            <a:pPr marL="177845" indent="-98803">
              <a:lnSpc>
                <a:spcPct val="115000"/>
              </a:lnSpc>
              <a:spcBef>
                <a:spcPts val="2490"/>
              </a:spcBef>
              <a:buClr>
                <a:schemeClr val="dk1"/>
              </a:buClr>
              <a:buSzPts val="1200"/>
            </a:pPr>
            <a:endParaRPr lang="fr-FR" dirty="0"/>
          </a:p>
          <a:p>
            <a:pPr marL="177845" indent="-177845">
              <a:lnSpc>
                <a:spcPct val="115000"/>
              </a:lnSpc>
              <a:spcBef>
                <a:spcPts val="1867"/>
              </a:spcBef>
              <a:buClr>
                <a:schemeClr val="dk1"/>
              </a:buClr>
              <a:buSzPts val="1200"/>
              <a:buFont typeface="Noto Sans Symbols"/>
              <a:buChar char="❖"/>
            </a:pPr>
            <a:r>
              <a:rPr lang="fr-FR" b="1" i="1" dirty="0"/>
              <a:t>Vous pouvez dresser la liste des réponses des participants sur un tableau à feuilles mobiles.</a:t>
            </a:r>
            <a:endParaRPr lang="fr-FR" noProof="0" dirty="0"/>
          </a:p>
          <a:p>
            <a:pPr marL="0" indent="0">
              <a:spcBef>
                <a:spcPts val="996"/>
              </a:spcBef>
            </a:pPr>
            <a:endParaRPr dirty="0"/>
          </a:p>
        </p:txBody>
      </p:sp>
      <p:sp>
        <p:nvSpPr>
          <p:cNvPr id="654" name="Google Shape;654;p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buSzPts val="1200"/>
            </a:pPr>
            <a:fld id="{00000000-1234-1234-1234-123412341234}" type="slidenum">
              <a:rPr lang="fr-FR" sz="1200">
                <a:latin typeface="Calibri"/>
                <a:ea typeface="Calibri"/>
                <a:cs typeface="Calibri"/>
                <a:sym typeface="Calibri"/>
              </a:rPr>
              <a:pPr algn="r">
                <a:buSzPts val="1200"/>
              </a:pPr>
              <a:t>4</a:t>
            </a:fld>
            <a:endParaRPr sz="1200">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p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59" name="Google Shape;659;p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lang="fr-FR" noProof="0" dirty="0"/>
          </a:p>
          <a:p>
            <a:pPr marL="0" indent="0">
              <a:spcBef>
                <a:spcPts val="1245"/>
              </a:spcBef>
            </a:pPr>
            <a:r>
              <a:rPr lang="fr-FR" dirty="0"/>
              <a:t> </a:t>
            </a:r>
            <a:endParaRPr lang="fr-FR" b="1" dirty="0"/>
          </a:p>
          <a:p>
            <a:pPr marL="177845" indent="-177845">
              <a:lnSpc>
                <a:spcPct val="115000"/>
              </a:lnSpc>
              <a:spcBef>
                <a:spcPts val="622"/>
              </a:spcBef>
              <a:buClr>
                <a:schemeClr val="dk1"/>
              </a:buClr>
              <a:buSzPts val="1200"/>
              <a:buFont typeface="Noto Sans Symbols"/>
              <a:buChar char="▪"/>
            </a:pPr>
            <a:r>
              <a:rPr lang="fr-FR" b="1" u="sng" dirty="0"/>
              <a:t>Dites</a:t>
            </a:r>
            <a:r>
              <a:rPr lang="fr-FR" b="1" dirty="0"/>
              <a:t> : </a:t>
            </a:r>
            <a:r>
              <a:rPr lang="fr-FR" dirty="0"/>
              <a:t>De nombreux types d'actions peuvent être entrepris en réponse à l'examen des données de surveillance, mais ils se répartissent généralement en trois catégories : La </a:t>
            </a:r>
            <a:r>
              <a:rPr lang="fr-FR" b="1" dirty="0"/>
              <a:t>communication</a:t>
            </a:r>
            <a:r>
              <a:rPr lang="fr-FR" dirty="0"/>
              <a:t>, l'</a:t>
            </a:r>
            <a:r>
              <a:rPr lang="fr-FR" b="1" dirty="0"/>
              <a:t>investigation </a:t>
            </a:r>
            <a:r>
              <a:rPr lang="fr-FR" dirty="0"/>
              <a:t>et la </a:t>
            </a:r>
            <a:r>
              <a:rPr lang="fr-FR" b="1" dirty="0"/>
              <a:t>prévention et le contrôle</a:t>
            </a:r>
            <a:r>
              <a:rPr lang="fr-FR" dirty="0"/>
              <a:t>. </a:t>
            </a:r>
            <a:endParaRPr lang="fr-FR" noProof="0" dirty="0"/>
          </a:p>
          <a:p>
            <a:pPr marL="0" indent="0">
              <a:lnSpc>
                <a:spcPct val="115000"/>
              </a:lnSpc>
              <a:spcBef>
                <a:spcPts val="1245"/>
              </a:spcBef>
              <a:buClr>
                <a:schemeClr val="dk1"/>
              </a:buClr>
              <a:buSzPts val="1200"/>
            </a:pPr>
            <a:endParaRPr lang="fr-FR" dirty="0"/>
          </a:p>
          <a:p>
            <a:pPr marL="177845" indent="-177845">
              <a:lnSpc>
                <a:spcPct val="115000"/>
              </a:lnSpc>
              <a:spcBef>
                <a:spcPts val="1245"/>
              </a:spcBef>
              <a:buClr>
                <a:schemeClr val="dk1"/>
              </a:buClr>
              <a:buSzPts val="1200"/>
              <a:buFont typeface="Noto Sans Symbols"/>
              <a:buChar char="▪"/>
            </a:pPr>
            <a:r>
              <a:rPr lang="fr-FR" b="1" u="sng" dirty="0"/>
              <a:t>Dites</a:t>
            </a:r>
            <a:r>
              <a:rPr lang="fr-FR" b="1" dirty="0"/>
              <a:t> : </a:t>
            </a:r>
            <a:r>
              <a:rPr lang="fr-FR" dirty="0"/>
              <a:t>Nous avons discuté de la communication dans la leçon précédente, alors passons à l'investigation !</a:t>
            </a:r>
            <a:endParaRPr lang="fr-FR" noProof="0" dirty="0"/>
          </a:p>
        </p:txBody>
      </p:sp>
      <p:sp>
        <p:nvSpPr>
          <p:cNvPr id="660" name="Google Shape;660;p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9"/>
        <p:cNvGrpSpPr/>
        <p:nvPr/>
      </p:nvGrpSpPr>
      <p:grpSpPr>
        <a:xfrm>
          <a:off x="0" y="0"/>
          <a:ext cx="0" cy="0"/>
          <a:chOff x="0" y="0"/>
          <a:chExt cx="0" cy="0"/>
        </a:xfrm>
      </p:grpSpPr>
      <p:sp>
        <p:nvSpPr>
          <p:cNvPr id="670" name="Google Shape;670;p5: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71" name="Google Shape;671;p5: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 </a:t>
            </a:r>
            <a:endParaRPr lang="fr-FR" noProof="0" dirty="0"/>
          </a:p>
          <a:p>
            <a:pPr marL="0" indent="0">
              <a:spcBef>
                <a:spcPts val="1867"/>
              </a:spcBef>
            </a:pPr>
            <a:endParaRPr lang="fr-FR" b="1" dirty="0"/>
          </a:p>
          <a:p>
            <a:pPr marL="177845" indent="-177845">
              <a:spcBef>
                <a:spcPts val="1867"/>
              </a:spcBef>
              <a:buClr>
                <a:schemeClr val="dk1"/>
              </a:buClr>
              <a:buSzPts val="1200"/>
              <a:buFont typeface="Noto Sans Symbols"/>
              <a:buChar char="▪"/>
            </a:pPr>
            <a:r>
              <a:rPr lang="fr-FR" b="1" u="sng" dirty="0"/>
              <a:t>Dites</a:t>
            </a:r>
            <a:r>
              <a:rPr lang="fr-FR" dirty="0"/>
              <a:t> : L'enquête peut signifier plusieurs activités différentes. La </a:t>
            </a:r>
            <a:r>
              <a:rPr lang="fr-FR" b="1" dirty="0"/>
              <a:t>première est l'investigation d'un cas, </a:t>
            </a:r>
            <a:r>
              <a:rPr lang="fr-FR" dirty="0"/>
              <a:t>généralement pour un cas unique d'un problème de santé prioritaire. L'investigation consiste généralement à recueillir des informations supplémentaires sur le cas en interrogeant le patient ou un membre de sa famille afin de collecter des informations sur les expositions possibles ou en collectant et en soumettant un échantillon clinique pour des tests de confirmation en laboratoire.</a:t>
            </a:r>
            <a:endParaRPr lang="fr-FR" noProof="0" dirty="0"/>
          </a:p>
          <a:p>
            <a:pPr marL="177845" indent="-98803">
              <a:lnSpc>
                <a:spcPct val="115000"/>
              </a:lnSpc>
              <a:spcBef>
                <a:spcPts val="622"/>
              </a:spcBef>
              <a:buClr>
                <a:schemeClr val="dk1"/>
              </a:buClr>
              <a:buSzPts val="1200"/>
            </a:pPr>
            <a:endParaRPr lang="fr-FR" b="1" dirty="0"/>
          </a:p>
          <a:p>
            <a:pPr marL="177845" indent="-177845">
              <a:lnSpc>
                <a:spcPct val="115000"/>
              </a:lnSpc>
              <a:spcBef>
                <a:spcPts val="622"/>
              </a:spcBef>
              <a:buClr>
                <a:schemeClr val="dk1"/>
              </a:buClr>
              <a:buSzPts val="1200"/>
              <a:buFont typeface="Noto Sans Symbols"/>
              <a:buChar char="▪"/>
            </a:pPr>
            <a:r>
              <a:rPr lang="fr-FR" b="1" u="sng" dirty="0"/>
              <a:t>Posez la question</a:t>
            </a:r>
            <a:r>
              <a:rPr lang="fr-FR" dirty="0"/>
              <a:t> : Si un cas de paralysie flasque aiguë était identifié, quelles données supplémentaires souhaiteriez-vous recueillir ?</a:t>
            </a:r>
            <a:endParaRPr lang="fr-FR" noProof="0" dirty="0"/>
          </a:p>
          <a:p>
            <a:pPr marL="0" indent="0">
              <a:lnSpc>
                <a:spcPct val="115000"/>
              </a:lnSpc>
              <a:spcBef>
                <a:spcPts val="622"/>
              </a:spcBef>
              <a:buClr>
                <a:schemeClr val="dk1"/>
              </a:buClr>
              <a:buSzPts val="1200"/>
            </a:pPr>
            <a:endParaRPr lang="fr-FR" dirty="0"/>
          </a:p>
          <a:p>
            <a:pPr marL="177845" indent="-177845">
              <a:lnSpc>
                <a:spcPct val="115000"/>
              </a:lnSpc>
              <a:spcBef>
                <a:spcPts val="622"/>
              </a:spcBef>
              <a:buClr>
                <a:schemeClr val="dk1"/>
              </a:buClr>
              <a:buSzPts val="1200"/>
              <a:buFont typeface="Noto Sans Symbols"/>
              <a:buChar char="▪"/>
            </a:pPr>
            <a:r>
              <a:rPr lang="fr-FR" b="1" u="sng" noProof="0" dirty="0"/>
              <a:t>Remerciez</a:t>
            </a:r>
            <a:r>
              <a:rPr lang="fr-FR" b="1" u="none" noProof="0" dirty="0"/>
              <a:t> </a:t>
            </a:r>
            <a:r>
              <a:rPr lang="fr-FR" b="0" u="none" noProof="0" dirty="0"/>
              <a:t>les participants pour leurs réponses</a:t>
            </a:r>
            <a:r>
              <a:rPr lang="fr-FR" dirty="0"/>
              <a:t>.  </a:t>
            </a:r>
            <a:r>
              <a:rPr lang="fr-FR" b="1" dirty="0"/>
              <a:t>Réponse :</a:t>
            </a:r>
            <a:r>
              <a:rPr lang="fr-FR" dirty="0"/>
              <a:t> Les réponses possibles sont les suivantes :</a:t>
            </a:r>
            <a:endParaRPr lang="fr-FR" noProof="0" dirty="0"/>
          </a:p>
          <a:p>
            <a:pPr marL="652099" lvl="1" indent="-177845">
              <a:lnSpc>
                <a:spcPct val="115000"/>
              </a:lnSpc>
              <a:spcBef>
                <a:spcPts val="622"/>
              </a:spcBef>
              <a:buClr>
                <a:schemeClr val="dk1"/>
              </a:buClr>
              <a:buSzPts val="1200"/>
              <a:buFont typeface="Courier New" panose="02070309020205020404" pitchFamily="49" charset="0"/>
              <a:buChar char="o"/>
            </a:pPr>
            <a:r>
              <a:rPr lang="fr-FR" i="1" dirty="0"/>
              <a:t>Données démographiques</a:t>
            </a:r>
            <a:endParaRPr lang="fr-FR" noProof="0" dirty="0"/>
          </a:p>
          <a:p>
            <a:pPr marL="652099" lvl="1" indent="-177845">
              <a:lnSpc>
                <a:spcPct val="115000"/>
              </a:lnSpc>
              <a:spcBef>
                <a:spcPts val="622"/>
              </a:spcBef>
              <a:buClr>
                <a:schemeClr val="dk1"/>
              </a:buClr>
              <a:buSzPts val="1200"/>
              <a:buFont typeface="Courier New" panose="02070309020205020404" pitchFamily="49" charset="0"/>
              <a:buChar char="o"/>
            </a:pPr>
            <a:r>
              <a:rPr lang="fr-FR" i="1" dirty="0"/>
              <a:t>Antécédents cliniques</a:t>
            </a:r>
            <a:endParaRPr lang="fr-FR" noProof="0" dirty="0"/>
          </a:p>
          <a:p>
            <a:pPr marL="652099" lvl="1" indent="-177845">
              <a:lnSpc>
                <a:spcPct val="115000"/>
              </a:lnSpc>
              <a:spcBef>
                <a:spcPts val="622"/>
              </a:spcBef>
              <a:buClr>
                <a:schemeClr val="dk1"/>
              </a:buClr>
              <a:buSzPts val="1200"/>
              <a:buFont typeface="Courier New" panose="02070309020205020404" pitchFamily="49" charset="0"/>
              <a:buChar char="o"/>
            </a:pPr>
            <a:r>
              <a:rPr lang="fr-FR" i="1" dirty="0"/>
              <a:t>Expositions potentielles (voyage récent, contact avec des personnes infectées)</a:t>
            </a:r>
            <a:endParaRPr lang="fr-FR" noProof="0" dirty="0"/>
          </a:p>
          <a:p>
            <a:pPr marL="652099" lvl="1" indent="-177845">
              <a:lnSpc>
                <a:spcPct val="115000"/>
              </a:lnSpc>
              <a:spcBef>
                <a:spcPts val="622"/>
              </a:spcBef>
              <a:buClr>
                <a:schemeClr val="dk1"/>
              </a:buClr>
              <a:buSzPts val="1200"/>
              <a:buFont typeface="Courier New" panose="02070309020205020404" pitchFamily="49" charset="0"/>
              <a:buChar char="o"/>
            </a:pPr>
            <a:r>
              <a:rPr lang="fr-FR" i="1" dirty="0"/>
              <a:t>Prélèvement d'échantillons de selles pour déterminer si la PFA est une poliomyélite aiguë</a:t>
            </a:r>
            <a:endParaRPr lang="fr-FR" noProof="0" dirty="0"/>
          </a:p>
          <a:p>
            <a:pPr marL="474254" lvl="1" indent="0">
              <a:lnSpc>
                <a:spcPct val="115000"/>
              </a:lnSpc>
              <a:spcBef>
                <a:spcPts val="622"/>
              </a:spcBef>
              <a:buClr>
                <a:schemeClr val="dk1"/>
              </a:buClr>
              <a:buSzPts val="1200"/>
            </a:pPr>
            <a:endParaRPr lang="fr-FR" i="1" dirty="0"/>
          </a:p>
          <a:p>
            <a:pPr marL="177845" indent="-177845">
              <a:lnSpc>
                <a:spcPct val="115000"/>
              </a:lnSpc>
              <a:spcBef>
                <a:spcPts val="622"/>
              </a:spcBef>
              <a:buClr>
                <a:schemeClr val="dk1"/>
              </a:buClr>
              <a:buSzPts val="1200"/>
              <a:buFont typeface="Noto Sans Symbols"/>
              <a:buChar char="▪"/>
            </a:pPr>
            <a:r>
              <a:rPr lang="fr-FR" b="1" u="sng" dirty="0"/>
              <a:t>Dites</a:t>
            </a:r>
            <a:r>
              <a:rPr lang="fr-FR" b="1" dirty="0"/>
              <a:t> </a:t>
            </a:r>
            <a:r>
              <a:rPr lang="fr-FR" dirty="0"/>
              <a:t>: Il arrive que plusieurs cas soient signalés ou que l'enquête sur un seul cas permette d'en découvrir d'autres. </a:t>
            </a:r>
            <a:r>
              <a:rPr lang="fr-FR" b="1" dirty="0"/>
              <a:t>L'investigation d'un groupe de cas similaires </a:t>
            </a:r>
            <a:r>
              <a:rPr lang="fr-FR" dirty="0"/>
              <a:t>vous aidera à déterminer s'ils sont liés. L'enquête sur les épidémies sera abordée dans l'atelier 2.</a:t>
            </a:r>
            <a:endParaRPr lang="fr-FR" noProof="0" dirty="0"/>
          </a:p>
          <a:p>
            <a:pPr marL="177845" indent="-98803">
              <a:lnSpc>
                <a:spcPct val="115000"/>
              </a:lnSpc>
              <a:spcBef>
                <a:spcPts val="1245"/>
              </a:spcBef>
              <a:buClr>
                <a:schemeClr val="dk1"/>
              </a:buClr>
              <a:buSzPts val="1200"/>
            </a:pPr>
            <a:endParaRPr lang="fr-FR"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a:t>
            </a:r>
            <a:r>
              <a:rPr lang="fr-FR" b="1" dirty="0"/>
              <a:t>Une troisième activité </a:t>
            </a:r>
            <a:r>
              <a:rPr lang="fr-FR" dirty="0"/>
              <a:t>qui peut être menée en réponse à l'examen des données de surveillance de routine consiste à </a:t>
            </a:r>
            <a:r>
              <a:rPr lang="fr-FR" b="1" dirty="0"/>
              <a:t>intensifier la surveillance</a:t>
            </a:r>
            <a:r>
              <a:rPr lang="fr-FR" dirty="0"/>
              <a:t> ou à utiliser d'autres sources de surveillance. </a:t>
            </a:r>
            <a:r>
              <a:rPr lang="fr-FR" i="1" dirty="0"/>
              <a:t>Par exemple, le bureau de santé du district peut décider de mener une surveillance active pendant un certain temps, ou les responsables peuvent essayer d'identifier des cas supplémentaires en examinant les demandes de tests de laboratoire ou en contactant les dirigeants de la communauté ou les responsables scolaires. </a:t>
            </a:r>
            <a:r>
              <a:rPr lang="fr-FR" dirty="0"/>
              <a:t>Une surveillance active accrue peut également être mise en place dans les populations animales afin de surveiller d'éventuelles maladies zoonotiques ou une surveillance environnementale accrue afin de surveiller les toxines dangereuses qui pourraient avoir été libérées lors d'un événement. </a:t>
            </a:r>
            <a:endParaRPr lang="fr-FR" noProof="0" dirty="0"/>
          </a:p>
          <a:p>
            <a:pPr marL="0" indent="0">
              <a:spcBef>
                <a:spcPts val="1618"/>
              </a:spcBef>
            </a:pPr>
            <a:endParaRPr dirty="0"/>
          </a:p>
        </p:txBody>
      </p:sp>
      <p:sp>
        <p:nvSpPr>
          <p:cNvPr id="672" name="Google Shape;672;p5: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p6: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82" name="Google Shape;682;p6: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lang="fr-FR" noProof="0" dirty="0"/>
          </a:p>
          <a:p>
            <a:pPr marL="0" indent="0">
              <a:spcBef>
                <a:spcPts val="1867"/>
              </a:spcBef>
            </a:pPr>
            <a:endParaRPr lang="fr-FR" b="1"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De nombreuses actions de santé publique menées en réponse à l'examen des données de surveillance ont trait à la prévention et au contrôle des maladies. Certaines mesures de prévention et de contrôle doivent être prises immédiatement ou à court terme. D'autres actions de prévention et de contrôle ont un horizon plus lointain, peut-être des mois ou même des années. </a:t>
            </a:r>
            <a:endParaRPr lang="fr-FR" noProof="0" dirty="0"/>
          </a:p>
          <a:p>
            <a:pPr marL="177845" indent="-98803">
              <a:lnSpc>
                <a:spcPct val="115000"/>
              </a:lnSpc>
              <a:spcBef>
                <a:spcPts val="1245"/>
              </a:spcBef>
              <a:buClr>
                <a:schemeClr val="dk1"/>
              </a:buClr>
              <a:buSzPts val="1200"/>
            </a:pPr>
            <a:endParaRPr lang="fr-FR" b="1" dirty="0"/>
          </a:p>
          <a:p>
            <a:pPr marL="177845" indent="-177845">
              <a:lnSpc>
                <a:spcPct val="115000"/>
              </a:lnSpc>
              <a:spcBef>
                <a:spcPts val="1245"/>
              </a:spcBef>
              <a:buClr>
                <a:schemeClr val="dk1"/>
              </a:buClr>
              <a:buSzPts val="1200"/>
              <a:buFont typeface="Noto Sans Symbols"/>
              <a:buChar char="▪"/>
            </a:pPr>
            <a:r>
              <a:rPr lang="fr-FR" b="1" u="sng" dirty="0"/>
              <a:t>Demandez</a:t>
            </a:r>
            <a:r>
              <a:rPr lang="fr-FR" dirty="0"/>
              <a:t> : Quelqu'un peut-il donner un exemple d'action qu'un bureau de santé de district ou un bureau de santé animale pourrait entreprendre en réponse à des données de surveillance qui se concentrent sur l'immédiat ou le court terme ?</a:t>
            </a:r>
            <a:endParaRPr lang="fr-FR" noProof="0" dirty="0"/>
          </a:p>
          <a:p>
            <a:pPr marL="0" indent="0">
              <a:lnSpc>
                <a:spcPct val="115000"/>
              </a:lnSpc>
              <a:spcBef>
                <a:spcPts val="1245"/>
              </a:spcBef>
              <a:buClr>
                <a:schemeClr val="dk1"/>
              </a:buClr>
              <a:buSzPts val="1200"/>
            </a:pPr>
            <a:endParaRPr lang="fr-FR" dirty="0"/>
          </a:p>
          <a:p>
            <a:pPr marL="177845" indent="-177845">
              <a:lnSpc>
                <a:spcPct val="115000"/>
              </a:lnSpc>
              <a:spcBef>
                <a:spcPts val="1245"/>
              </a:spcBef>
              <a:buClr>
                <a:schemeClr val="dk1"/>
              </a:buClr>
              <a:buSzPts val="1200"/>
              <a:buFont typeface="Noto Sans Symbols"/>
              <a:buChar char="▪"/>
            </a:pPr>
            <a:r>
              <a:rPr lang="fr-FR" b="1" u="sng" noProof="0" dirty="0"/>
              <a:t>Remerciez</a:t>
            </a:r>
            <a:r>
              <a:rPr lang="fr-FR" b="1" dirty="0"/>
              <a:t> </a:t>
            </a:r>
            <a:r>
              <a:rPr lang="fr-FR" dirty="0"/>
              <a:t>les participants pour leurs réponses.</a:t>
            </a:r>
            <a:endParaRPr lang="fr-FR" b="0" u="none" noProof="0" dirty="0"/>
          </a:p>
          <a:p>
            <a:pPr marL="177845" indent="-98803">
              <a:lnSpc>
                <a:spcPct val="115000"/>
              </a:lnSpc>
              <a:spcBef>
                <a:spcPts val="1245"/>
              </a:spcBef>
              <a:buClr>
                <a:schemeClr val="dk1"/>
              </a:buClr>
              <a:buSzPts val="1200"/>
            </a:pPr>
            <a:endParaRPr lang="fr-FR" dirty="0"/>
          </a:p>
          <a:p>
            <a:pPr marL="177845" indent="-177845">
              <a:lnSpc>
                <a:spcPct val="115000"/>
              </a:lnSpc>
              <a:spcBef>
                <a:spcPts val="1245"/>
              </a:spcBef>
              <a:buClr>
                <a:schemeClr val="dk1"/>
              </a:buClr>
              <a:buSzPts val="1200"/>
              <a:buFont typeface="Noto Sans Symbols"/>
              <a:buChar char="▪"/>
            </a:pPr>
            <a:r>
              <a:rPr lang="fr-FR" b="1" u="sng" dirty="0"/>
              <a:t>Demandez</a:t>
            </a:r>
            <a:r>
              <a:rPr lang="fr-FR" b="1" dirty="0"/>
              <a:t> : </a:t>
            </a:r>
            <a:r>
              <a:rPr lang="fr-FR" dirty="0"/>
              <a:t>Quelqu'un peut-il donner un exemple d'action qu'un bureau de santé humaine ou animale de district, ou le ministère provincial ou national de la santé/de l'agriculture/de l'environnement, pourrait entreprendre en réponse à des données de surveillance axées sur le long terme ?</a:t>
            </a:r>
            <a:endParaRPr lang="fr-FR" noProof="0" dirty="0"/>
          </a:p>
          <a:p>
            <a:pPr marL="177845" indent="-98803">
              <a:lnSpc>
                <a:spcPct val="115000"/>
              </a:lnSpc>
              <a:spcBef>
                <a:spcPts val="1245"/>
              </a:spcBef>
              <a:buClr>
                <a:schemeClr val="dk1"/>
              </a:buClr>
              <a:buSzPts val="1200"/>
            </a:pPr>
            <a:endParaRPr lang="fr-FR" dirty="0"/>
          </a:p>
          <a:p>
            <a:pPr marL="177845" indent="-177845">
              <a:lnSpc>
                <a:spcPct val="115000"/>
              </a:lnSpc>
              <a:spcBef>
                <a:spcPts val="1245"/>
              </a:spcBef>
              <a:buClr>
                <a:schemeClr val="dk1"/>
              </a:buClr>
              <a:buSzPts val="1200"/>
              <a:buFont typeface="Noto Sans Symbols"/>
              <a:buChar char="▪"/>
            </a:pPr>
            <a:r>
              <a:rPr lang="fr-FR" b="1" u="sng" noProof="0" dirty="0"/>
              <a:t>Remerciez</a:t>
            </a:r>
            <a:r>
              <a:rPr lang="fr-FR" b="1" dirty="0"/>
              <a:t> </a:t>
            </a:r>
            <a:r>
              <a:rPr lang="fr-FR" dirty="0"/>
              <a:t>les participants pour leurs réponses.</a:t>
            </a:r>
            <a:endParaRPr lang="fr-FR" b="0" u="none" noProof="0" dirty="0"/>
          </a:p>
          <a:p>
            <a:pPr marL="177845" indent="-98803">
              <a:lnSpc>
                <a:spcPct val="115000"/>
              </a:lnSpc>
              <a:spcBef>
                <a:spcPts val="1245"/>
              </a:spcBef>
              <a:buClr>
                <a:schemeClr val="dk1"/>
              </a:buClr>
              <a:buSzPts val="1200"/>
            </a:pPr>
            <a:endParaRPr dirty="0"/>
          </a:p>
          <a:p>
            <a:pPr marL="474254" indent="-474254">
              <a:lnSpc>
                <a:spcPct val="115000"/>
              </a:lnSpc>
              <a:spcBef>
                <a:spcPts val="1245"/>
              </a:spcBef>
            </a:pPr>
            <a:endParaRPr dirty="0"/>
          </a:p>
          <a:p>
            <a:pPr marL="474254" indent="-474254">
              <a:lnSpc>
                <a:spcPct val="115000"/>
              </a:lnSpc>
              <a:spcBef>
                <a:spcPts val="622"/>
              </a:spcBef>
            </a:pPr>
            <a:r>
              <a:rPr lang="fr-FR" b="1" i="1" dirty="0"/>
              <a:t>	</a:t>
            </a:r>
            <a:endParaRPr dirty="0"/>
          </a:p>
        </p:txBody>
      </p:sp>
      <p:sp>
        <p:nvSpPr>
          <p:cNvPr id="683" name="Google Shape;683;p6: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Google Shape;693;p7: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94" name="Google Shape;694;p7: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lang="fr-FR" noProof="0" dirty="0"/>
          </a:p>
          <a:p>
            <a:pPr marL="0" indent="0">
              <a:spcBef>
                <a:spcPts val="1867"/>
              </a:spcBef>
            </a:pPr>
            <a:endParaRPr lang="fr-FR" b="1" dirty="0"/>
          </a:p>
          <a:p>
            <a:pPr marL="177845" indent="-177845">
              <a:lnSpc>
                <a:spcPct val="115000"/>
              </a:lnSpc>
              <a:spcBef>
                <a:spcPts val="622"/>
              </a:spcBef>
              <a:buClr>
                <a:schemeClr val="dk1"/>
              </a:buClr>
              <a:buSzPts val="1200"/>
              <a:buFont typeface="Noto Sans Symbols"/>
              <a:buChar char="▪"/>
            </a:pPr>
            <a:r>
              <a:rPr lang="fr-FR" b="1" u="sng" dirty="0"/>
              <a:t>Dites</a:t>
            </a:r>
            <a:r>
              <a:rPr lang="fr-FR" b="1" dirty="0"/>
              <a:t> : </a:t>
            </a:r>
            <a:r>
              <a:rPr lang="fr-FR" dirty="0"/>
              <a:t>Cette diapositive présente quelques exemples d'actions à court et à long terme. Les actions à court terme pourraient inclure : </a:t>
            </a:r>
            <a:endParaRPr lang="fr-FR" b="1" dirty="0"/>
          </a:p>
          <a:p>
            <a:pPr marL="829944" lvl="1" indent="-355690">
              <a:lnSpc>
                <a:spcPct val="115000"/>
              </a:lnSpc>
              <a:spcBef>
                <a:spcPts val="1245"/>
              </a:spcBef>
              <a:buClr>
                <a:schemeClr val="dk1"/>
              </a:buClr>
              <a:buSzPts val="1200"/>
              <a:buFont typeface="Courier New"/>
              <a:buChar char="o"/>
            </a:pPr>
            <a:r>
              <a:rPr lang="fr-FR" dirty="0"/>
              <a:t>Vaccination des enfants à risques contre la rougeole lors d'une épidémie de rougeole et vaccination des troupeaux de bétail à risques lors d'une épidémie d'anthrax</a:t>
            </a:r>
            <a:endParaRPr lang="fr-FR" noProof="0" dirty="0"/>
          </a:p>
          <a:p>
            <a:pPr marL="829944" lvl="1" indent="-355690">
              <a:lnSpc>
                <a:spcPct val="115000"/>
              </a:lnSpc>
              <a:spcBef>
                <a:spcPts val="0"/>
              </a:spcBef>
              <a:buClr>
                <a:schemeClr val="dk1"/>
              </a:buClr>
              <a:buSzPts val="1200"/>
              <a:buFont typeface="Courier New"/>
              <a:buChar char="o"/>
            </a:pPr>
            <a:r>
              <a:rPr lang="fr-FR" dirty="0"/>
              <a:t>Accès à l'eau potable lors d'une épidémie de gastro-entérite aiguë</a:t>
            </a:r>
            <a:endParaRPr lang="fr-FR" noProof="0" dirty="0"/>
          </a:p>
          <a:p>
            <a:pPr marL="829944" lvl="1" indent="-355690">
              <a:lnSpc>
                <a:spcPct val="115000"/>
              </a:lnSpc>
              <a:spcBef>
                <a:spcPts val="0"/>
              </a:spcBef>
              <a:buClr>
                <a:schemeClr val="dk1"/>
              </a:buClr>
              <a:buSzPts val="1200"/>
              <a:buFont typeface="Courier New"/>
              <a:buChar char="o"/>
            </a:pPr>
            <a:r>
              <a:rPr lang="fr-FR" dirty="0"/>
              <a:t>Mise en quarantaine d'une zone ou isolement de cas lors d'une épidémie de maladie à virus Ebola</a:t>
            </a:r>
            <a:endParaRPr lang="fr-FR" noProof="0" dirty="0"/>
          </a:p>
          <a:p>
            <a:pPr marL="829944" lvl="1" indent="-355690">
              <a:lnSpc>
                <a:spcPct val="115000"/>
              </a:lnSpc>
              <a:spcBef>
                <a:spcPts val="0"/>
              </a:spcBef>
              <a:buClr>
                <a:schemeClr val="dk1"/>
              </a:buClr>
              <a:buSzPts val="1200"/>
              <a:buFont typeface="Courier New"/>
              <a:buChar char="o"/>
            </a:pPr>
            <a:r>
              <a:rPr lang="fr-FR" dirty="0"/>
              <a:t>Abattage d'un troupeau infecté par une maladie animale transfrontalière</a:t>
            </a:r>
            <a:endParaRPr lang="fr-FR" noProof="0" dirty="0"/>
          </a:p>
          <a:p>
            <a:pPr marL="829944" lvl="1" indent="-355690">
              <a:lnSpc>
                <a:spcPct val="115000"/>
              </a:lnSpc>
              <a:spcBef>
                <a:spcPts val="0"/>
              </a:spcBef>
              <a:buClr>
                <a:schemeClr val="dk1"/>
              </a:buClr>
              <a:buSzPts val="1200"/>
              <a:buFont typeface="Courier New"/>
              <a:buChar char="o"/>
            </a:pPr>
            <a:r>
              <a:rPr lang="fr-FR" dirty="0"/>
              <a:t>Partage des résultats des tests de résistance aux antimicrobiens en laboratoire afin que les cliniciens puissent choisir les antibiotiques les plus appropriés en réponse à une souche résistante de bactérie, par exemple la tuberculose </a:t>
            </a:r>
            <a:r>
              <a:rPr lang="fr-FR" b="1" dirty="0"/>
              <a:t>&lt;CLIQUER&gt;</a:t>
            </a:r>
            <a:endParaRPr lang="fr-FR" dirty="0"/>
          </a:p>
          <a:p>
            <a:pPr marL="829944" lvl="1" indent="-276648">
              <a:lnSpc>
                <a:spcPct val="115000"/>
              </a:lnSpc>
              <a:spcBef>
                <a:spcPts val="1245"/>
              </a:spcBef>
              <a:buClr>
                <a:schemeClr val="dk1"/>
              </a:buClr>
              <a:buSzPts val="1200"/>
            </a:pPr>
            <a:endParaRPr lang="fr-FR" dirty="0"/>
          </a:p>
          <a:p>
            <a:pPr marL="177845" indent="-177845">
              <a:lnSpc>
                <a:spcPct val="115000"/>
              </a:lnSpc>
              <a:spcBef>
                <a:spcPts val="1245"/>
              </a:spcBef>
              <a:buClr>
                <a:schemeClr val="dk1"/>
              </a:buClr>
              <a:buSzPts val="1200"/>
              <a:buFont typeface="Noto Sans Symbols"/>
              <a:buChar char="▪"/>
            </a:pPr>
            <a:r>
              <a:rPr lang="fr-FR" b="1" u="sng" dirty="0"/>
              <a:t>Dites</a:t>
            </a:r>
            <a:r>
              <a:rPr lang="fr-FR" b="1" dirty="0"/>
              <a:t> : </a:t>
            </a:r>
            <a:r>
              <a:rPr lang="fr-FR" dirty="0"/>
              <a:t>Les actions à long terme pourraient inclure:</a:t>
            </a:r>
            <a:endParaRPr lang="fr-FR" noProof="0" dirty="0"/>
          </a:p>
          <a:p>
            <a:pPr marL="829944" lvl="1" indent="-355690">
              <a:lnSpc>
                <a:spcPct val="115000"/>
              </a:lnSpc>
              <a:spcBef>
                <a:spcPts val="0"/>
              </a:spcBef>
              <a:buClr>
                <a:schemeClr val="dk1"/>
              </a:buClr>
              <a:buSzPts val="1200"/>
              <a:buFont typeface="Courier New"/>
              <a:buChar char="o"/>
            </a:pPr>
            <a:r>
              <a:rPr lang="fr-FR" dirty="0"/>
              <a:t>Fournir des moustiquaires imprégnées d'insecticide pour limiter l'exposition aux moustiques vecteurs.</a:t>
            </a:r>
            <a:endParaRPr lang="fr-FR" noProof="0" dirty="0"/>
          </a:p>
          <a:p>
            <a:pPr marL="829944" lvl="1" indent="-355690">
              <a:lnSpc>
                <a:spcPct val="115000"/>
              </a:lnSpc>
              <a:spcBef>
                <a:spcPts val="0"/>
              </a:spcBef>
              <a:buClr>
                <a:schemeClr val="dk1"/>
              </a:buClr>
              <a:buSzPts val="1200"/>
              <a:buFont typeface="Courier New"/>
              <a:buChar char="o"/>
            </a:pPr>
            <a:r>
              <a:rPr lang="fr-FR" dirty="0"/>
              <a:t>Creuse</a:t>
            </a:r>
            <a:r>
              <a:rPr lang="fr-FR" noProof="0" dirty="0"/>
              <a:t>r</a:t>
            </a:r>
            <a:r>
              <a:rPr lang="fr-FR" dirty="0"/>
              <a:t> des puits pour permettre l'accès à l'eau potable dans les régions qui en sont dépourvues et vérification et traitement réguliers de la source d'eau potable.</a:t>
            </a:r>
            <a:endParaRPr lang="fr-FR" noProof="0" dirty="0"/>
          </a:p>
          <a:p>
            <a:pPr marL="829944" lvl="1" indent="-355690">
              <a:lnSpc>
                <a:spcPct val="115000"/>
              </a:lnSpc>
              <a:spcBef>
                <a:spcPts val="0"/>
              </a:spcBef>
              <a:buClr>
                <a:schemeClr val="dk1"/>
              </a:buClr>
              <a:buSzPts val="1200"/>
              <a:buFont typeface="Courier New"/>
              <a:buChar char="o"/>
            </a:pPr>
            <a:r>
              <a:rPr lang="fr-FR" noProof="0" dirty="0"/>
              <a:t>Vacciner</a:t>
            </a:r>
            <a:r>
              <a:rPr lang="fr-FR" dirty="0"/>
              <a:t> des animaux sauvages et des chiens contre la rage, district par district au fil du temps, et l'extension par le ministère de la santé de la liste des vaccinations qu'il soutient pour y inclure, par exemple, le vaccin contre le rotavirus ou le papillomavirus ou d'autres vaccins nouvellement disponibles.</a:t>
            </a:r>
            <a:endParaRPr lang="fr-FR" noProof="0" dirty="0"/>
          </a:p>
          <a:p>
            <a:pPr marL="652099" lvl="1" indent="-98803">
              <a:lnSpc>
                <a:spcPct val="115000"/>
              </a:lnSpc>
              <a:spcBef>
                <a:spcPts val="0"/>
              </a:spcBef>
              <a:buClr>
                <a:schemeClr val="dk1"/>
              </a:buClr>
              <a:buSzPts val="1200"/>
            </a:pPr>
            <a:endParaRPr lang="fr-FR" b="1" i="1" dirty="0"/>
          </a:p>
          <a:p>
            <a:pPr marL="177845" indent="-177845">
              <a:lnSpc>
                <a:spcPct val="115000"/>
              </a:lnSpc>
              <a:spcBef>
                <a:spcPts val="1245"/>
              </a:spcBef>
              <a:buClr>
                <a:schemeClr val="dk1"/>
              </a:buClr>
              <a:buSzPts val="1200"/>
              <a:buFont typeface="Noto Sans Symbols"/>
              <a:buChar char="❖"/>
            </a:pPr>
            <a:r>
              <a:rPr lang="fr-FR" b="1" i="1" dirty="0"/>
              <a:t>Si cela s'avère utile, rappelez aux participants que le reste de la leçon est axé sur les enquêtes de cas. Les thèmes de la prévention et du contrôle, ainsi que les enquêtes sur les épidémies, seront abordés plus en détail dans l'atelier 2.</a:t>
            </a:r>
            <a:endParaRPr lang="fr-FR" noProof="0" dirty="0"/>
          </a:p>
          <a:p>
            <a:pPr marL="0" indent="0">
              <a:spcBef>
                <a:spcPts val="996"/>
              </a:spcBef>
            </a:pPr>
            <a:endParaRPr dirty="0"/>
          </a:p>
        </p:txBody>
      </p:sp>
      <p:sp>
        <p:nvSpPr>
          <p:cNvPr id="695" name="Google Shape;695;p7: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p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01" name="Google Shape;701;p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noProof="0" dirty="0">
                <a:latin typeface="Arial"/>
                <a:ea typeface="Arial"/>
                <a:cs typeface="Arial"/>
                <a:sym typeface="Arial"/>
              </a:rPr>
              <a:t>Notes de l'instructeur :</a:t>
            </a:r>
            <a:endParaRPr lang="fr-FR" noProof="0" dirty="0"/>
          </a:p>
          <a:p>
            <a:pPr marL="0" indent="0">
              <a:spcBef>
                <a:spcPts val="373"/>
              </a:spcBef>
            </a:pPr>
            <a:endParaRPr lang="fr-FR" noProof="0" dirty="0">
              <a:latin typeface="Arial"/>
              <a:ea typeface="Arial"/>
              <a:cs typeface="Arial"/>
              <a:sym typeface="Arial"/>
            </a:endParaRPr>
          </a:p>
          <a:p>
            <a:pPr marL="177845" indent="-177845">
              <a:spcBef>
                <a:spcPts val="373"/>
              </a:spcBef>
              <a:buClr>
                <a:schemeClr val="dk1"/>
              </a:buClr>
              <a:buSzPts val="1200"/>
              <a:buFont typeface="Noto Sans Symbols"/>
              <a:buChar char="▪"/>
            </a:pPr>
            <a:r>
              <a:rPr lang="fr-FR" b="1" u="sng" dirty="0"/>
              <a:t>Li</a:t>
            </a:r>
            <a:r>
              <a:rPr lang="fr-FR" b="1" u="sng" noProof="0" dirty="0"/>
              <a:t>sez </a:t>
            </a:r>
            <a:r>
              <a:rPr lang="fr-FR" dirty="0"/>
              <a:t> la </a:t>
            </a:r>
            <a:r>
              <a:rPr lang="fr-FR" noProof="0" dirty="0">
                <a:latin typeface="Arial"/>
                <a:ea typeface="Arial"/>
                <a:cs typeface="Arial"/>
                <a:sym typeface="Arial"/>
              </a:rPr>
              <a:t>diapositive et les questions. </a:t>
            </a:r>
            <a:endParaRPr lang="fr-FR" noProof="0" dirty="0"/>
          </a:p>
          <a:p>
            <a:pPr marL="177845" indent="-98803">
              <a:spcBef>
                <a:spcPts val="373"/>
              </a:spcBef>
              <a:buClr>
                <a:schemeClr val="dk1"/>
              </a:buClr>
              <a:buSzPts val="1200"/>
            </a:pPr>
            <a:endParaRPr lang="fr-FR" noProof="0" dirty="0">
              <a:latin typeface="Arial"/>
              <a:ea typeface="Arial"/>
              <a:cs typeface="Arial"/>
              <a:sym typeface="Arial"/>
            </a:endParaRPr>
          </a:p>
          <a:p>
            <a:pPr marL="177845" indent="-177845">
              <a:spcBef>
                <a:spcPts val="373"/>
              </a:spcBef>
              <a:buClr>
                <a:schemeClr val="dk1"/>
              </a:buClr>
              <a:buSzPts val="1200"/>
              <a:buFont typeface="Noto Sans Symbols"/>
              <a:buChar char="▪"/>
            </a:pPr>
            <a:r>
              <a:rPr lang="fr-FR" b="1" u="sng" noProof="0" dirty="0">
                <a:latin typeface="Arial"/>
                <a:ea typeface="Arial"/>
                <a:cs typeface="Arial"/>
                <a:sym typeface="Arial"/>
              </a:rPr>
              <a:t>Sollicitez</a:t>
            </a:r>
            <a:r>
              <a:rPr lang="fr-FR" b="0" u="none" noProof="0" dirty="0">
                <a:latin typeface="Arial"/>
                <a:ea typeface="Arial"/>
                <a:cs typeface="Arial"/>
                <a:sym typeface="Arial"/>
              </a:rPr>
              <a:t> des </a:t>
            </a:r>
            <a:r>
              <a:rPr lang="fr-FR" noProof="0" dirty="0">
                <a:latin typeface="Arial"/>
                <a:ea typeface="Arial"/>
                <a:cs typeface="Arial"/>
                <a:sym typeface="Arial"/>
              </a:rPr>
              <a:t>réponses de plusieurs volontaires et discutez-en brièvement (</a:t>
            </a:r>
            <a:r>
              <a:rPr lang="fr-FR" i="1" noProof="0" dirty="0">
                <a:latin typeface="Arial"/>
                <a:ea typeface="Arial"/>
                <a:cs typeface="Arial"/>
                <a:sym typeface="Arial"/>
              </a:rPr>
              <a:t>si nécessaire</a:t>
            </a:r>
            <a:r>
              <a:rPr lang="fr-FR" noProof="0" dirty="0">
                <a:latin typeface="Arial"/>
                <a:ea typeface="Arial"/>
                <a:cs typeface="Arial"/>
                <a:sym typeface="Arial"/>
              </a:rPr>
              <a:t>). </a:t>
            </a:r>
            <a:r>
              <a:rPr lang="fr-FR" b="1" noProof="0" dirty="0">
                <a:latin typeface="Arial"/>
                <a:ea typeface="Arial"/>
                <a:cs typeface="Arial"/>
                <a:sym typeface="Arial"/>
              </a:rPr>
              <a:t>&lt;CLIQUER&gt; </a:t>
            </a:r>
            <a:r>
              <a:rPr lang="fr-FR" noProof="0" dirty="0">
                <a:latin typeface="Arial"/>
                <a:ea typeface="Arial"/>
                <a:cs typeface="Arial"/>
                <a:sym typeface="Arial"/>
              </a:rPr>
              <a:t>pour passer à la diapositive contenant la réponse.</a:t>
            </a:r>
            <a:endParaRPr lang="fr-FR" noProof="0" dirty="0"/>
          </a:p>
        </p:txBody>
      </p:sp>
      <p:sp>
        <p:nvSpPr>
          <p:cNvPr id="702" name="Google Shape;702;p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Title Slide 2_French">
  <p:cSld name="2_Title Slide 2_French">
    <p:spTree>
      <p:nvGrpSpPr>
        <p:cNvPr id="1" name="Shape 13"/>
        <p:cNvGrpSpPr/>
        <p:nvPr/>
      </p:nvGrpSpPr>
      <p:grpSpPr>
        <a:xfrm>
          <a:off x="0" y="0"/>
          <a:ext cx="0" cy="0"/>
          <a:chOff x="0" y="0"/>
          <a:chExt cx="0" cy="0"/>
        </a:xfrm>
      </p:grpSpPr>
      <p:sp>
        <p:nvSpPr>
          <p:cNvPr id="14" name="Google Shape;14;p2"/>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5" name="Google Shape;15;p2"/>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cxnSp>
        <p:nvCxnSpPr>
          <p:cNvPr id="16" name="Google Shape;16;p2"/>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sp>
        <p:nvSpPr>
          <p:cNvPr id="17" name="Google Shape;17;p2"/>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b="0" i="0" u="none" strike="noStrike" cap="none">
                <a:solidFill>
                  <a:schemeClr val="dk1"/>
                </a:solidFill>
                <a:latin typeface="Arial"/>
                <a:ea typeface="Arial"/>
                <a:cs typeface="Arial"/>
                <a:sym typeface="Arial"/>
              </a:rPr>
              <a:t>Version 3.0</a:t>
            </a:r>
            <a:endParaRPr/>
          </a:p>
        </p:txBody>
      </p:sp>
      <p:pic>
        <p:nvPicPr>
          <p:cNvPr id="18" name="Google Shape;18;p2"/>
          <p:cNvPicPr preferRelativeResize="0"/>
          <p:nvPr/>
        </p:nvPicPr>
        <p:blipFill rotWithShape="1">
          <a:blip r:embed="rId2">
            <a:alphaModFix/>
          </a:blip>
          <a:srcRect/>
          <a:stretch/>
        </p:blipFill>
        <p:spPr>
          <a:xfrm>
            <a:off x="7235207" y="1550094"/>
            <a:ext cx="4438633" cy="4105231"/>
          </a:xfrm>
          <a:prstGeom prst="rect">
            <a:avLst/>
          </a:prstGeom>
          <a:noFill/>
          <a:ln>
            <a:noFill/>
          </a:ln>
        </p:spPr>
      </p:pic>
      <p:pic>
        <p:nvPicPr>
          <p:cNvPr id="19" name="Google Shape;19;p2"/>
          <p:cNvPicPr preferRelativeResize="0"/>
          <p:nvPr/>
        </p:nvPicPr>
        <p:blipFill rotWithShape="1">
          <a:blip r:embed="rId2">
            <a:alphaModFix/>
          </a:blip>
          <a:srcRect/>
          <a:stretch/>
        </p:blipFill>
        <p:spPr>
          <a:xfrm>
            <a:off x="7235207" y="1550094"/>
            <a:ext cx="4438633" cy="4105231"/>
          </a:xfrm>
          <a:prstGeom prst="rect">
            <a:avLst/>
          </a:prstGeom>
          <a:noFill/>
          <a:ln>
            <a:noFill/>
          </a:ln>
        </p:spPr>
      </p:pic>
      <p:sp>
        <p:nvSpPr>
          <p:cNvPr id="20" name="Google Shape;20;p2"/>
          <p:cNvSpPr txBox="1"/>
          <p:nvPr/>
        </p:nvSpPr>
        <p:spPr>
          <a:xfrm>
            <a:off x="518159" y="3791951"/>
            <a:ext cx="76073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b="0" i="1" u="none" strike="noStrike" cap="none" dirty="0">
                <a:solidFill>
                  <a:srgbClr val="109648"/>
                </a:solidFill>
                <a:latin typeface="Franklin Gothic Medium" panose="020B0603020102020204" pitchFamily="34" charset="0"/>
                <a:ea typeface="Libre Franklin Medium"/>
                <a:cs typeface="Libre Franklin Medium"/>
                <a:sym typeface="Libre Franklin Medium"/>
              </a:rPr>
              <a:t>Approche Une Seule Santé</a:t>
            </a:r>
            <a:endParaRPr sz="3600" b="0" i="1" u="none" strike="noStrike" cap="none" dirty="0">
              <a:solidFill>
                <a:srgbClr val="109648"/>
              </a:solidFill>
              <a:latin typeface="Franklin Gothic Medium" panose="020B0603020102020204" pitchFamily="34" charset="0"/>
              <a:ea typeface="Libre Franklin Medium"/>
              <a:cs typeface="Libre Franklin Medium"/>
              <a:sym typeface="Libre Franklin Medium"/>
            </a:endParaRPr>
          </a:p>
        </p:txBody>
      </p:sp>
      <p:sp>
        <p:nvSpPr>
          <p:cNvPr id="21" name="Google Shape;21;p2"/>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2" name="Google Shape;22;p2"/>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3" name="Google Shape;23;p2"/>
          <p:cNvPicPr preferRelativeResize="0"/>
          <p:nvPr/>
        </p:nvPicPr>
        <p:blipFill rotWithShape="1">
          <a:blip r:embed="rId3">
            <a:alphaModFix/>
          </a:blip>
          <a:srcRect/>
          <a:stretch/>
        </p:blipFill>
        <p:spPr>
          <a:xfrm>
            <a:off x="10230534" y="279657"/>
            <a:ext cx="1443306" cy="914400"/>
          </a:xfrm>
          <a:prstGeom prst="rect">
            <a:avLst/>
          </a:prstGeom>
          <a:noFill/>
          <a:ln>
            <a:noFill/>
          </a:ln>
        </p:spPr>
      </p:pic>
      <p:pic>
        <p:nvPicPr>
          <p:cNvPr id="24" name="Google Shape;24;p2"/>
          <p:cNvPicPr preferRelativeResize="0"/>
          <p:nvPr/>
        </p:nvPicPr>
        <p:blipFill rotWithShape="1">
          <a:blip r:embed="rId4">
            <a:alphaModFix/>
          </a:blip>
          <a:srcRect/>
          <a:stretch/>
        </p:blipFill>
        <p:spPr>
          <a:xfrm>
            <a:off x="518160" y="279657"/>
            <a:ext cx="1920240" cy="88666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Activity_Blank">
  <p:cSld name="Activity_Blank">
    <p:spTree>
      <p:nvGrpSpPr>
        <p:cNvPr id="1" name="Shape 85"/>
        <p:cNvGrpSpPr/>
        <p:nvPr/>
      </p:nvGrpSpPr>
      <p:grpSpPr>
        <a:xfrm>
          <a:off x="0" y="0"/>
          <a:ext cx="0" cy="0"/>
          <a:chOff x="0" y="0"/>
          <a:chExt cx="0" cy="0"/>
        </a:xfrm>
      </p:grpSpPr>
      <p:pic>
        <p:nvPicPr>
          <p:cNvPr id="86" name="Google Shape;86;p11"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87" name="Google Shape;87;p1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8" name="Google Shape;88;p11"/>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9" name="Google Shape;89;p11"/>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0" name="Google Shape;90;p11"/>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91" name="Google Shape;91;p11"/>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92" name="Google Shape;92;p11"/>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Activity_Answer">
  <p:cSld name="Activity_Answer">
    <p:spTree>
      <p:nvGrpSpPr>
        <p:cNvPr id="1" name="Shape 93"/>
        <p:cNvGrpSpPr/>
        <p:nvPr/>
      </p:nvGrpSpPr>
      <p:grpSpPr>
        <a:xfrm>
          <a:off x="0" y="0"/>
          <a:ext cx="0" cy="0"/>
          <a:chOff x="0" y="0"/>
          <a:chExt cx="0" cy="0"/>
        </a:xfrm>
      </p:grpSpPr>
      <p:pic>
        <p:nvPicPr>
          <p:cNvPr id="94" name="Google Shape;94;p12"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95" name="Google Shape;95;p12"/>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6" name="Google Shape;96;p12"/>
          <p:cNvSpPr txBox="1">
            <a:spLocks noGrp="1"/>
          </p:cNvSpPr>
          <p:nvPr>
            <p:ph type="title"/>
          </p:nvPr>
        </p:nvSpPr>
        <p:spPr>
          <a:xfrm>
            <a:off x="838200" y="447675"/>
            <a:ext cx="9752215" cy="800100"/>
          </a:xfrm>
          <a:prstGeom prst="rect">
            <a:avLst/>
          </a:prstGeom>
          <a:solidFill>
            <a:srgbClr val="FEE599"/>
          </a:solid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7" name="Google Shape;97;p12"/>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8" name="Google Shape;98;p12"/>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99" name="Google Shape;99;p12"/>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00" name="Google Shape;100;p12"/>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Health">
  <p:cSld name="One Health">
    <p:spTree>
      <p:nvGrpSpPr>
        <p:cNvPr id="1" name="Shape 101"/>
        <p:cNvGrpSpPr/>
        <p:nvPr/>
      </p:nvGrpSpPr>
      <p:grpSpPr>
        <a:xfrm>
          <a:off x="0" y="0"/>
          <a:ext cx="0" cy="0"/>
          <a:chOff x="0" y="0"/>
          <a:chExt cx="0" cy="0"/>
        </a:xfrm>
      </p:grpSpPr>
      <p:sp>
        <p:nvSpPr>
          <p:cNvPr id="102" name="Google Shape;102;p13"/>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3" name="Google Shape;103;p1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04" name="Google Shape;104;p13" descr="A picture containing vector graphics&#10;&#10;Description automatically generated"/>
          <p:cNvPicPr preferRelativeResize="0"/>
          <p:nvPr/>
        </p:nvPicPr>
        <p:blipFill rotWithShape="1">
          <a:blip r:embed="rId2">
            <a:alphaModFix/>
          </a:blip>
          <a:srcRect/>
          <a:stretch/>
        </p:blipFill>
        <p:spPr>
          <a:xfrm>
            <a:off x="10472404" y="128052"/>
            <a:ext cx="1223563" cy="1223563"/>
          </a:xfrm>
          <a:prstGeom prst="rect">
            <a:avLst/>
          </a:prstGeom>
          <a:noFill/>
          <a:ln>
            <a:noFill/>
          </a:ln>
        </p:spPr>
      </p:pic>
      <p:sp>
        <p:nvSpPr>
          <p:cNvPr id="105" name="Google Shape;105;p13"/>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6" name="Google Shape;106;p13"/>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07" name="Google Shape;107;p13"/>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08" name="Google Shape;108;p13"/>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109"/>
        <p:cNvGrpSpPr/>
        <p:nvPr/>
      </p:nvGrpSpPr>
      <p:grpSpPr>
        <a:xfrm>
          <a:off x="0" y="0"/>
          <a:ext cx="0" cy="0"/>
          <a:chOff x="0" y="0"/>
          <a:chExt cx="0" cy="0"/>
        </a:xfrm>
      </p:grpSpPr>
      <p:sp>
        <p:nvSpPr>
          <p:cNvPr id="110" name="Google Shape;110;p14"/>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11" name="Google Shape;111;p14"/>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sp>
        <p:nvSpPr>
          <p:cNvPr id="112" name="Google Shape;112;p14"/>
          <p:cNvSpPr txBox="1">
            <a:spLocks noGrp="1"/>
          </p:cNvSpPr>
          <p:nvPr>
            <p:ph type="body" idx="1"/>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113" name="Google Shape;113;p14"/>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pic>
        <p:nvPicPr>
          <p:cNvPr id="114" name="Google Shape;114;p14"/>
          <p:cNvPicPr preferRelativeResize="0"/>
          <p:nvPr/>
        </p:nvPicPr>
        <p:blipFill rotWithShape="1">
          <a:blip r:embed="rId2">
            <a:alphaModFix/>
          </a:blip>
          <a:srcRect/>
          <a:stretch/>
        </p:blipFill>
        <p:spPr>
          <a:xfrm>
            <a:off x="518160" y="279657"/>
            <a:ext cx="1920240" cy="886664"/>
          </a:xfrm>
          <a:prstGeom prst="rect">
            <a:avLst/>
          </a:prstGeom>
          <a:noFill/>
          <a:ln>
            <a:noFill/>
          </a:ln>
        </p:spPr>
      </p:pic>
      <p:sp>
        <p:nvSpPr>
          <p:cNvPr id="115" name="Google Shape;115;p14"/>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a:solidFill>
                  <a:schemeClr val="dk1"/>
                </a:solidFill>
                <a:latin typeface="Arial"/>
                <a:ea typeface="Arial"/>
                <a:cs typeface="Arial"/>
                <a:sym typeface="Arial"/>
              </a:rPr>
              <a:t>Version 3.0</a:t>
            </a:r>
            <a:endParaRPr/>
          </a:p>
        </p:txBody>
      </p:sp>
      <p:pic>
        <p:nvPicPr>
          <p:cNvPr id="116" name="Google Shape;116;p14"/>
          <p:cNvPicPr preferRelativeResize="0"/>
          <p:nvPr/>
        </p:nvPicPr>
        <p:blipFill rotWithShape="1">
          <a:blip r:embed="rId3">
            <a:alphaModFix/>
          </a:blip>
          <a:srcRect/>
          <a:stretch/>
        </p:blipFill>
        <p:spPr>
          <a:xfrm>
            <a:off x="7235207" y="1550094"/>
            <a:ext cx="4438633" cy="4105231"/>
          </a:xfrm>
          <a:prstGeom prst="rect">
            <a:avLst/>
          </a:prstGeom>
          <a:noFill/>
          <a:ln>
            <a:noFill/>
          </a:ln>
        </p:spPr>
      </p:pic>
      <p:pic>
        <p:nvPicPr>
          <p:cNvPr id="117" name="Google Shape;117;p14"/>
          <p:cNvPicPr preferRelativeResize="0"/>
          <p:nvPr/>
        </p:nvPicPr>
        <p:blipFill rotWithShape="1">
          <a:blip r:embed="rId3">
            <a:alphaModFix/>
          </a:blip>
          <a:srcRect/>
          <a:stretch/>
        </p:blipFill>
        <p:spPr>
          <a:xfrm>
            <a:off x="7235207" y="1550094"/>
            <a:ext cx="4438633" cy="4105231"/>
          </a:xfrm>
          <a:prstGeom prst="rect">
            <a:avLst/>
          </a:prstGeom>
          <a:noFill/>
          <a:ln>
            <a:noFill/>
          </a:ln>
        </p:spPr>
      </p:pic>
      <p:sp>
        <p:nvSpPr>
          <p:cNvPr id="118" name="Google Shape;118;p14"/>
          <p:cNvSpPr txBox="1">
            <a:spLocks noGrp="1"/>
          </p:cNvSpPr>
          <p:nvPr>
            <p:ph type="body" idx="2"/>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19" name="Google Shape;119;p14"/>
          <p:cNvSpPr txBox="1"/>
          <p:nvPr/>
        </p:nvSpPr>
        <p:spPr>
          <a:xfrm>
            <a:off x="520953" y="3105834"/>
            <a:ext cx="645133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i="1">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pic>
        <p:nvPicPr>
          <p:cNvPr id="120" name="Google Shape;120;p14"/>
          <p:cNvPicPr preferRelativeResize="0"/>
          <p:nvPr/>
        </p:nvPicPr>
        <p:blipFill rotWithShape="1">
          <a:blip r:embed="rId4">
            <a:alphaModFix/>
          </a:blip>
          <a:srcRect/>
          <a:stretch/>
        </p:blipFill>
        <p:spPr>
          <a:xfrm>
            <a:off x="10230534" y="279657"/>
            <a:ext cx="1443306" cy="91440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Title Slide 2">
  <p:cSld name="1_Title Slide 2">
    <p:spTree>
      <p:nvGrpSpPr>
        <p:cNvPr id="1" name="Shape 121"/>
        <p:cNvGrpSpPr/>
        <p:nvPr/>
      </p:nvGrpSpPr>
      <p:grpSpPr>
        <a:xfrm>
          <a:off x="0" y="0"/>
          <a:ext cx="0" cy="0"/>
          <a:chOff x="0" y="0"/>
          <a:chExt cx="0" cy="0"/>
        </a:xfrm>
      </p:grpSpPr>
      <p:sp>
        <p:nvSpPr>
          <p:cNvPr id="122" name="Google Shape;122;p15"/>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23" name="Google Shape;123;p15"/>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cxnSp>
        <p:nvCxnSpPr>
          <p:cNvPr id="124" name="Google Shape;124;p15"/>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sp>
        <p:nvSpPr>
          <p:cNvPr id="125" name="Google Shape;125;p15"/>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a:solidFill>
                  <a:schemeClr val="dk1"/>
                </a:solidFill>
                <a:latin typeface="Arial"/>
                <a:ea typeface="Arial"/>
                <a:cs typeface="Arial"/>
                <a:sym typeface="Arial"/>
              </a:rPr>
              <a:t>Version 3.0</a:t>
            </a:r>
            <a:endParaRPr/>
          </a:p>
        </p:txBody>
      </p:sp>
      <p:pic>
        <p:nvPicPr>
          <p:cNvPr id="126" name="Google Shape;126;p15"/>
          <p:cNvPicPr preferRelativeResize="0"/>
          <p:nvPr/>
        </p:nvPicPr>
        <p:blipFill rotWithShape="1">
          <a:blip r:embed="rId2">
            <a:alphaModFix/>
          </a:blip>
          <a:srcRect/>
          <a:stretch/>
        </p:blipFill>
        <p:spPr>
          <a:xfrm>
            <a:off x="7235207" y="1550094"/>
            <a:ext cx="4438633" cy="4105231"/>
          </a:xfrm>
          <a:prstGeom prst="rect">
            <a:avLst/>
          </a:prstGeom>
          <a:noFill/>
          <a:ln>
            <a:noFill/>
          </a:ln>
        </p:spPr>
      </p:pic>
      <p:pic>
        <p:nvPicPr>
          <p:cNvPr id="127" name="Google Shape;127;p15"/>
          <p:cNvPicPr preferRelativeResize="0"/>
          <p:nvPr/>
        </p:nvPicPr>
        <p:blipFill rotWithShape="1">
          <a:blip r:embed="rId2">
            <a:alphaModFix/>
          </a:blip>
          <a:srcRect/>
          <a:stretch/>
        </p:blipFill>
        <p:spPr>
          <a:xfrm>
            <a:off x="7235207" y="1550094"/>
            <a:ext cx="4438633" cy="4105231"/>
          </a:xfrm>
          <a:prstGeom prst="rect">
            <a:avLst/>
          </a:prstGeom>
          <a:noFill/>
          <a:ln>
            <a:noFill/>
          </a:ln>
        </p:spPr>
      </p:pic>
      <p:sp>
        <p:nvSpPr>
          <p:cNvPr id="128" name="Google Shape;128;p15"/>
          <p:cNvSpPr txBox="1"/>
          <p:nvPr/>
        </p:nvSpPr>
        <p:spPr>
          <a:xfrm>
            <a:off x="518160" y="3851013"/>
            <a:ext cx="645133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i="1">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sp>
        <p:nvSpPr>
          <p:cNvPr id="129" name="Google Shape;129;p15"/>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30" name="Google Shape;130;p15"/>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31" name="Google Shape;131;p15"/>
          <p:cNvPicPr preferRelativeResize="0"/>
          <p:nvPr/>
        </p:nvPicPr>
        <p:blipFill rotWithShape="1">
          <a:blip r:embed="rId3">
            <a:alphaModFix/>
          </a:blip>
          <a:srcRect/>
          <a:stretch/>
        </p:blipFill>
        <p:spPr>
          <a:xfrm>
            <a:off x="10230534" y="279657"/>
            <a:ext cx="1443306" cy="914400"/>
          </a:xfrm>
          <a:prstGeom prst="rect">
            <a:avLst/>
          </a:prstGeom>
          <a:noFill/>
          <a:ln>
            <a:noFill/>
          </a:ln>
        </p:spPr>
      </p:pic>
      <p:pic>
        <p:nvPicPr>
          <p:cNvPr id="132" name="Google Shape;132;p15"/>
          <p:cNvPicPr preferRelativeResize="0"/>
          <p:nvPr/>
        </p:nvPicPr>
        <p:blipFill rotWithShape="1">
          <a:blip r:embed="rId4">
            <a:alphaModFix/>
          </a:blip>
          <a:srcRect/>
          <a:stretch/>
        </p:blipFill>
        <p:spPr>
          <a:xfrm>
            <a:off x="518160" y="279657"/>
            <a:ext cx="1920240" cy="886664"/>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ustom Layout 2 w/ Reference Box">
  <p:cSld name="Custom Layout 2 w/ Reference Box">
    <p:spTree>
      <p:nvGrpSpPr>
        <p:cNvPr id="1" name="Shape 133"/>
        <p:cNvGrpSpPr/>
        <p:nvPr/>
      </p:nvGrpSpPr>
      <p:grpSpPr>
        <a:xfrm>
          <a:off x="0" y="0"/>
          <a:ext cx="0" cy="0"/>
          <a:chOff x="0" y="0"/>
          <a:chExt cx="0" cy="0"/>
        </a:xfrm>
      </p:grpSpPr>
      <p:sp>
        <p:nvSpPr>
          <p:cNvPr id="134" name="Google Shape;134;p16"/>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5" name="Google Shape;135;p1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36" name="Google Shape;136;p1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7" name="Google Shape;137;p16"/>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38" name="Google Shape;138;p16"/>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39" name="Google Shape;139;p16"/>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40" name="Google Shape;140;p16"/>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2_Custom Layout">
  <p:cSld name="2_Custom Layout">
    <p:spTree>
      <p:nvGrpSpPr>
        <p:cNvPr id="1" name="Shape 141"/>
        <p:cNvGrpSpPr/>
        <p:nvPr/>
      </p:nvGrpSpPr>
      <p:grpSpPr>
        <a:xfrm>
          <a:off x="0" y="0"/>
          <a:ext cx="0" cy="0"/>
          <a:chOff x="0" y="0"/>
          <a:chExt cx="0" cy="0"/>
        </a:xfrm>
      </p:grpSpPr>
      <p:sp>
        <p:nvSpPr>
          <p:cNvPr id="142" name="Google Shape;142;p17"/>
          <p:cNvSpPr txBox="1"/>
          <p:nvPr/>
        </p:nvSpPr>
        <p:spPr>
          <a:xfrm>
            <a:off x="838200" y="422510"/>
            <a:ext cx="6143624"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Course Icons </a:t>
            </a:r>
            <a:r>
              <a:rPr lang="fr-FR" sz="4400" b="0" i="0" u="none" strike="noStrike" cap="none">
                <a:solidFill>
                  <a:srgbClr val="000000"/>
                </a:solidFill>
                <a:latin typeface="Libre Franklin Medium"/>
                <a:ea typeface="Libre Franklin Medium"/>
                <a:cs typeface="Libre Franklin Medium"/>
                <a:sym typeface="Libre Franklin Medium"/>
              </a:rPr>
              <a:t>Key</a:t>
            </a:r>
            <a:endParaRPr sz="1800">
              <a:solidFill>
                <a:schemeClr val="dk1"/>
              </a:solidFill>
              <a:latin typeface="Arial"/>
              <a:ea typeface="Arial"/>
              <a:cs typeface="Arial"/>
              <a:sym typeface="Arial"/>
            </a:endParaRPr>
          </a:p>
        </p:txBody>
      </p:sp>
      <p:sp>
        <p:nvSpPr>
          <p:cNvPr id="143" name="Google Shape;143;p1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aphicFrame>
        <p:nvGraphicFramePr>
          <p:cNvPr id="144" name="Google Shape;144;p17"/>
          <p:cNvGraphicFramePr/>
          <p:nvPr/>
        </p:nvGraphicFramePr>
        <p:xfrm>
          <a:off x="1505065" y="1917027"/>
          <a:ext cx="9181875" cy="4276750"/>
        </p:xfrm>
        <a:graphic>
          <a:graphicData uri="http://schemas.openxmlformats.org/drawingml/2006/table">
            <a:tbl>
              <a:tblPr>
                <a:noFill/>
                <a:tableStyleId>{2718D326-91E0-486E-8B14-0C4C74DF8DCF}</a:tableStyleId>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5">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Icon</a:t>
                      </a:r>
                      <a:endParaRPr sz="1800" b="1">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Use</a:t>
                      </a:r>
                      <a:endParaRPr sz="1800" b="1">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945050">
                <a:tc>
                  <a:txBody>
                    <a:bodyPr/>
                    <a:lstStyle/>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Objectives </a:t>
                      </a:r>
                      <a:r>
                        <a:rPr lang="fr-FR" sz="2000" b="0">
                          <a:solidFill>
                            <a:schemeClr val="dk1"/>
                          </a:solidFill>
                          <a:latin typeface="Arial"/>
                          <a:ea typeface="Arial"/>
                          <a:cs typeface="Arial"/>
                          <a:sym typeface="Arial"/>
                        </a:rPr>
                        <a:t>of</a:t>
                      </a:r>
                      <a:r>
                        <a:rPr lang="fr-FR" sz="2000">
                          <a:solidFill>
                            <a:schemeClr val="dk1"/>
                          </a:solidFill>
                          <a:latin typeface="Arial"/>
                          <a:ea typeface="Arial"/>
                          <a:cs typeface="Arial"/>
                          <a:sym typeface="Arial"/>
                        </a:rPr>
                        <a:t> the lesson</a:t>
                      </a:r>
                      <a:endParaRPr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50">
                <a:tc>
                  <a:txBody>
                    <a:bodyPr/>
                    <a:lstStyle/>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Discovery Dialogue </a:t>
                      </a:r>
                      <a:r>
                        <a:rPr lang="fr-FR" sz="2000">
                          <a:solidFill>
                            <a:schemeClr val="dk1"/>
                          </a:solidFill>
                          <a:latin typeface="Arial"/>
                          <a:ea typeface="Arial"/>
                          <a:cs typeface="Arial"/>
                          <a:sym typeface="Arial"/>
                        </a:rPr>
                        <a:t>invites sharing of ideas and experiences</a:t>
                      </a:r>
                      <a:endParaRPr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5">
                <a:tc>
                  <a:txBody>
                    <a:bodyPr/>
                    <a:lstStyle/>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Activity </a:t>
                      </a:r>
                      <a:r>
                        <a:rPr lang="fr-FR" sz="2000" b="0">
                          <a:solidFill>
                            <a:schemeClr val="dk1"/>
                          </a:solidFill>
                          <a:latin typeface="Arial"/>
                          <a:ea typeface="Arial"/>
                          <a:cs typeface="Arial"/>
                          <a:sym typeface="Arial"/>
                        </a:rPr>
                        <a:t>completed by </a:t>
                      </a:r>
                      <a:r>
                        <a:rPr lang="fr-FR" sz="2000">
                          <a:solidFill>
                            <a:schemeClr val="dk1"/>
                          </a:solidFill>
                          <a:latin typeface="Arial"/>
                          <a:ea typeface="Arial"/>
                          <a:cs typeface="Arial"/>
                          <a:sym typeface="Arial"/>
                        </a:rPr>
                        <a:t>individual or group</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00">
                <a:tc>
                  <a:txBody>
                    <a:bodyPr/>
                    <a:lstStyle/>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Highlight </a:t>
                      </a:r>
                      <a:r>
                        <a:rPr lang="fr-FR" sz="2000" b="0">
                          <a:solidFill>
                            <a:schemeClr val="dk1"/>
                          </a:solidFill>
                          <a:latin typeface="Arial"/>
                          <a:ea typeface="Arial"/>
                          <a:cs typeface="Arial"/>
                          <a:sym typeface="Arial"/>
                        </a:rPr>
                        <a:t>of </a:t>
                      </a:r>
                      <a:r>
                        <a:rPr lang="fr-FR" sz="2000">
                          <a:solidFill>
                            <a:schemeClr val="dk1"/>
                          </a:solidFill>
                          <a:latin typeface="Arial"/>
                          <a:ea typeface="Arial"/>
                          <a:cs typeface="Arial"/>
                          <a:sym typeface="Arial"/>
                        </a:rPr>
                        <a:t>multisectoral or One Health approach</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145" name="Google Shape;145;p17" descr="Objectives Icon"/>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146" name="Google Shape;146;p17" descr="Discovery Dialogue "/>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47" name="Google Shape;147;p17" descr="Activity Icon"/>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48" name="Google Shape;148;p17" descr="A picture containing vector graphics&#10;&#10;Description automatically generated"/>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149" name="Google Shape;149;p17"/>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50" name="Google Shape;150;p17"/>
          <p:cNvPicPr preferRelativeResize="0"/>
          <p:nvPr/>
        </p:nvPicPr>
        <p:blipFill rotWithShape="1">
          <a:blip r:embed="rId6">
            <a:alphaModFix/>
          </a:blip>
          <a:srcRect/>
          <a:stretch/>
        </p:blipFill>
        <p:spPr>
          <a:xfrm>
            <a:off x="9722808" y="6330789"/>
            <a:ext cx="1097280" cy="505373"/>
          </a:xfrm>
          <a:prstGeom prst="rect">
            <a:avLst/>
          </a:prstGeom>
          <a:noFill/>
          <a:ln>
            <a:noFill/>
          </a:ln>
        </p:spPr>
      </p:pic>
      <p:pic>
        <p:nvPicPr>
          <p:cNvPr id="151" name="Google Shape;151;p17"/>
          <p:cNvPicPr preferRelativeResize="0"/>
          <p:nvPr/>
        </p:nvPicPr>
        <p:blipFill rotWithShape="1">
          <a:blip r:embed="rId7">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3_Custom Layout_French">
  <p:cSld name="3_Custom Layout_French">
    <p:spTree>
      <p:nvGrpSpPr>
        <p:cNvPr id="1" name="Shape 152"/>
        <p:cNvGrpSpPr/>
        <p:nvPr/>
      </p:nvGrpSpPr>
      <p:grpSpPr>
        <a:xfrm>
          <a:off x="0" y="0"/>
          <a:ext cx="0" cy="0"/>
          <a:chOff x="0" y="0"/>
          <a:chExt cx="0" cy="0"/>
        </a:xfrm>
      </p:grpSpPr>
      <p:sp>
        <p:nvSpPr>
          <p:cNvPr id="153" name="Google Shape;153;p18"/>
          <p:cNvSpPr txBox="1"/>
          <p:nvPr/>
        </p:nvSpPr>
        <p:spPr>
          <a:xfrm>
            <a:off x="838200" y="422510"/>
            <a:ext cx="7432964"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Clé des icônes de cours</a:t>
            </a:r>
            <a:endParaRPr sz="4400">
              <a:solidFill>
                <a:schemeClr val="dk1"/>
              </a:solidFill>
              <a:latin typeface="Arial"/>
              <a:ea typeface="Arial"/>
              <a:cs typeface="Arial"/>
              <a:sym typeface="Arial"/>
            </a:endParaRPr>
          </a:p>
        </p:txBody>
      </p:sp>
      <p:sp>
        <p:nvSpPr>
          <p:cNvPr id="154" name="Google Shape;154;p18"/>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aphicFrame>
        <p:nvGraphicFramePr>
          <p:cNvPr id="155" name="Google Shape;155;p18"/>
          <p:cNvGraphicFramePr/>
          <p:nvPr/>
        </p:nvGraphicFramePr>
        <p:xfrm>
          <a:off x="1505065" y="1917027"/>
          <a:ext cx="9181875" cy="4276750"/>
        </p:xfrm>
        <a:graphic>
          <a:graphicData uri="http://schemas.openxmlformats.org/drawingml/2006/table">
            <a:tbl>
              <a:tblPr>
                <a:noFill/>
                <a:tableStyleId>{2718D326-91E0-486E-8B14-0C4C74DF8DCF}</a:tableStyleId>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5">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Icône</a:t>
                      </a:r>
                      <a:endParaRPr sz="2400" b="1">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Utilisation</a:t>
                      </a:r>
                      <a:endParaRPr sz="2400" b="1">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945050">
                <a:tc>
                  <a:txBody>
                    <a:bodyPr/>
                    <a:lstStyle/>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Objectifs </a:t>
                      </a:r>
                      <a:r>
                        <a:rPr lang="fr-FR" sz="2000" b="0">
                          <a:solidFill>
                            <a:schemeClr val="dk1"/>
                          </a:solidFill>
                          <a:latin typeface="Arial"/>
                          <a:ea typeface="Arial"/>
                          <a:cs typeface="Arial"/>
                          <a:sym typeface="Arial"/>
                        </a:rPr>
                        <a:t>de la leçon</a:t>
                      </a:r>
                      <a:endParaRPr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50">
                <a:tc>
                  <a:txBody>
                    <a:bodyPr/>
                    <a:lstStyle/>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Dialogue de découverte </a:t>
                      </a:r>
                      <a:r>
                        <a:rPr lang="fr-FR" sz="2000">
                          <a:solidFill>
                            <a:schemeClr val="dk1"/>
                          </a:solidFill>
                          <a:latin typeface="Arial"/>
                          <a:ea typeface="Arial"/>
                          <a:cs typeface="Arial"/>
                          <a:sym typeface="Arial"/>
                        </a:rPr>
                        <a:t>invite le partage d’idées </a:t>
                      </a:r>
                      <a:br>
                        <a:rPr lang="fr-FR" sz="2000">
                          <a:solidFill>
                            <a:schemeClr val="dk1"/>
                          </a:solidFill>
                          <a:latin typeface="Arial"/>
                          <a:ea typeface="Arial"/>
                          <a:cs typeface="Arial"/>
                          <a:sym typeface="Arial"/>
                        </a:rPr>
                      </a:br>
                      <a:r>
                        <a:rPr lang="fr-FR" sz="2000">
                          <a:solidFill>
                            <a:schemeClr val="dk1"/>
                          </a:solidFill>
                          <a:latin typeface="Arial"/>
                          <a:ea typeface="Arial"/>
                          <a:cs typeface="Arial"/>
                          <a:sym typeface="Arial"/>
                        </a:rPr>
                        <a:t>et d’expériences</a:t>
                      </a:r>
                      <a:endParaRPr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5">
                <a:tc>
                  <a:txBody>
                    <a:bodyPr/>
                    <a:lstStyle/>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Activité </a:t>
                      </a:r>
                      <a:r>
                        <a:rPr lang="fr-FR" sz="2000" b="0">
                          <a:solidFill>
                            <a:schemeClr val="dk1"/>
                          </a:solidFill>
                          <a:latin typeface="Arial"/>
                          <a:ea typeface="Arial"/>
                          <a:cs typeface="Arial"/>
                          <a:sym typeface="Arial"/>
                        </a:rPr>
                        <a:t>complétée individuellement ou en groupe</a:t>
                      </a:r>
                      <a:endParaRPr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00">
                <a:tc>
                  <a:txBody>
                    <a:bodyPr/>
                    <a:lstStyle/>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Point saillant </a:t>
                      </a:r>
                      <a:r>
                        <a:rPr lang="fr-FR" sz="2000" b="0">
                          <a:solidFill>
                            <a:schemeClr val="dk1"/>
                          </a:solidFill>
                          <a:latin typeface="Arial"/>
                          <a:ea typeface="Arial"/>
                          <a:cs typeface="Arial"/>
                          <a:sym typeface="Arial"/>
                        </a:rPr>
                        <a:t>d’une approche </a:t>
                      </a:r>
                      <a:r>
                        <a:rPr lang="fr-FR" sz="2000">
                          <a:solidFill>
                            <a:schemeClr val="dk1"/>
                          </a:solidFill>
                          <a:latin typeface="Arial"/>
                          <a:ea typeface="Arial"/>
                          <a:cs typeface="Arial"/>
                          <a:sym typeface="Arial"/>
                        </a:rPr>
                        <a:t>multisectorielle </a:t>
                      </a:r>
                      <a:br>
                        <a:rPr lang="fr-FR" sz="2000">
                          <a:solidFill>
                            <a:schemeClr val="dk1"/>
                          </a:solidFill>
                          <a:latin typeface="Arial"/>
                          <a:ea typeface="Arial"/>
                          <a:cs typeface="Arial"/>
                          <a:sym typeface="Arial"/>
                        </a:rPr>
                      </a:br>
                      <a:r>
                        <a:rPr lang="fr-FR" sz="2000">
                          <a:solidFill>
                            <a:schemeClr val="dk1"/>
                          </a:solidFill>
                          <a:latin typeface="Arial"/>
                          <a:ea typeface="Arial"/>
                          <a:cs typeface="Arial"/>
                          <a:sym typeface="Arial"/>
                        </a:rPr>
                        <a:t>ou Une Seule Santé</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156" name="Google Shape;156;p18" descr="Objectives Icon"/>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157" name="Google Shape;157;p18" descr="Discovery Dialogue "/>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58" name="Google Shape;158;p18" descr="Activity Icon"/>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59" name="Google Shape;159;p18" descr="A picture containing vector graphics&#10;&#10;Description automatically generated"/>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160" name="Google Shape;160;p18"/>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1" name="Google Shape;161;p18"/>
          <p:cNvPicPr preferRelativeResize="0"/>
          <p:nvPr/>
        </p:nvPicPr>
        <p:blipFill rotWithShape="1">
          <a:blip r:embed="rId6">
            <a:alphaModFix/>
          </a:blip>
          <a:srcRect/>
          <a:stretch/>
        </p:blipFill>
        <p:spPr>
          <a:xfrm>
            <a:off x="9722808" y="6330789"/>
            <a:ext cx="1097280" cy="505373"/>
          </a:xfrm>
          <a:prstGeom prst="rect">
            <a:avLst/>
          </a:prstGeom>
          <a:noFill/>
          <a:ln>
            <a:noFill/>
          </a:ln>
        </p:spPr>
      </p:pic>
      <p:pic>
        <p:nvPicPr>
          <p:cNvPr id="162" name="Google Shape;162;p18"/>
          <p:cNvPicPr preferRelativeResize="0"/>
          <p:nvPr/>
        </p:nvPicPr>
        <p:blipFill rotWithShape="1">
          <a:blip r:embed="rId7">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bjectives">
  <p:cSld name="Objectives">
    <p:spTree>
      <p:nvGrpSpPr>
        <p:cNvPr id="1" name="Shape 163"/>
        <p:cNvGrpSpPr/>
        <p:nvPr/>
      </p:nvGrpSpPr>
      <p:grpSpPr>
        <a:xfrm>
          <a:off x="0" y="0"/>
          <a:ext cx="0" cy="0"/>
          <a:chOff x="0" y="0"/>
          <a:chExt cx="0" cy="0"/>
        </a:xfrm>
      </p:grpSpPr>
      <p:pic>
        <p:nvPicPr>
          <p:cNvPr id="164" name="Google Shape;164;p19" descr="Objectives Icon"/>
          <p:cNvPicPr preferRelativeResize="0"/>
          <p:nvPr/>
        </p:nvPicPr>
        <p:blipFill rotWithShape="1">
          <a:blip r:embed="rId2">
            <a:alphaModFix/>
          </a:blip>
          <a:srcRect/>
          <a:stretch/>
        </p:blipFill>
        <p:spPr>
          <a:xfrm>
            <a:off x="10883960" y="146159"/>
            <a:ext cx="939679" cy="895132"/>
          </a:xfrm>
          <a:prstGeom prst="rect">
            <a:avLst/>
          </a:prstGeom>
          <a:noFill/>
          <a:ln>
            <a:noFill/>
          </a:ln>
        </p:spPr>
      </p:pic>
      <p:sp>
        <p:nvSpPr>
          <p:cNvPr id="165" name="Google Shape;165;p1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6" name="Google Shape;166;p19"/>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7" name="Google Shape;167;p19"/>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Learning Objectives</a:t>
            </a:r>
            <a:endParaRPr sz="1800">
              <a:solidFill>
                <a:schemeClr val="dk1"/>
              </a:solidFill>
              <a:latin typeface="Arial"/>
              <a:ea typeface="Arial"/>
              <a:cs typeface="Arial"/>
              <a:sym typeface="Arial"/>
            </a:endParaRPr>
          </a:p>
        </p:txBody>
      </p:sp>
      <p:sp>
        <p:nvSpPr>
          <p:cNvPr id="168" name="Google Shape;168;p19"/>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9" name="Google Shape;169;p19"/>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70" name="Google Shape;170;p19"/>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urveillance Cycle">
  <p:cSld name="Surveillance Cycle">
    <p:spTree>
      <p:nvGrpSpPr>
        <p:cNvPr id="1" name="Shape 171"/>
        <p:cNvGrpSpPr/>
        <p:nvPr/>
      </p:nvGrpSpPr>
      <p:grpSpPr>
        <a:xfrm>
          <a:off x="0" y="0"/>
          <a:ext cx="0" cy="0"/>
          <a:chOff x="0" y="0"/>
          <a:chExt cx="0" cy="0"/>
        </a:xfrm>
      </p:grpSpPr>
      <p:sp>
        <p:nvSpPr>
          <p:cNvPr id="172" name="Google Shape;172;p20"/>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a:solidFill>
                <a:schemeClr val="dk1"/>
              </a:solidFill>
              <a:latin typeface="Arial"/>
              <a:ea typeface="Arial"/>
              <a:cs typeface="Arial"/>
              <a:sym typeface="Arial"/>
            </a:endParaRPr>
          </a:p>
        </p:txBody>
      </p:sp>
      <p:sp>
        <p:nvSpPr>
          <p:cNvPr id="173" name="Google Shape;173;p20"/>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4" name="Google Shape;174;p20"/>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75" name="Google Shape;175;p20"/>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76" name="Google Shape;176;p20"/>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Objectives_French">
  <p:cSld name="1_Objectives_French">
    <p:spTree>
      <p:nvGrpSpPr>
        <p:cNvPr id="1" name="Shape 25"/>
        <p:cNvGrpSpPr/>
        <p:nvPr/>
      </p:nvGrpSpPr>
      <p:grpSpPr>
        <a:xfrm>
          <a:off x="0" y="0"/>
          <a:ext cx="0" cy="0"/>
          <a:chOff x="0" y="0"/>
          <a:chExt cx="0" cy="0"/>
        </a:xfrm>
      </p:grpSpPr>
      <p:pic>
        <p:nvPicPr>
          <p:cNvPr id="26" name="Google Shape;26;p3" descr="Objectives Icon"/>
          <p:cNvPicPr preferRelativeResize="0"/>
          <p:nvPr/>
        </p:nvPicPr>
        <p:blipFill rotWithShape="1">
          <a:blip r:embed="rId2">
            <a:alphaModFix/>
          </a:blip>
          <a:srcRect/>
          <a:stretch/>
        </p:blipFill>
        <p:spPr>
          <a:xfrm>
            <a:off x="10883960" y="146159"/>
            <a:ext cx="939679" cy="895132"/>
          </a:xfrm>
          <a:prstGeom prst="rect">
            <a:avLst/>
          </a:prstGeom>
          <a:noFill/>
          <a:ln>
            <a:noFill/>
          </a:ln>
        </p:spPr>
      </p:pic>
      <p:sp>
        <p:nvSpPr>
          <p:cNvPr id="27" name="Google Shape;27;p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8" name="Google Shape;28;p3"/>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9" name="Google Shape;29;p3"/>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rgbClr val="000000"/>
                </a:solidFill>
                <a:latin typeface="Franklin Gothic Medium" panose="020B0603020102020204" pitchFamily="34" charset="0"/>
                <a:ea typeface="Libre Franklin Medium"/>
                <a:cs typeface="Libre Franklin Medium"/>
                <a:sym typeface="Libre Franklin Medium"/>
              </a:rPr>
              <a:t>Objectifs d'apprentissage</a:t>
            </a:r>
            <a:endParaRPr sz="4400">
              <a:solidFill>
                <a:schemeClr val="dk1"/>
              </a:solidFill>
              <a:latin typeface="Franklin Gothic Medium" panose="020B0603020102020204" pitchFamily="34" charset="0"/>
              <a:ea typeface="Arial"/>
              <a:cs typeface="Arial"/>
              <a:sym typeface="Arial"/>
            </a:endParaRPr>
          </a:p>
        </p:txBody>
      </p:sp>
      <p:sp>
        <p:nvSpPr>
          <p:cNvPr id="30" name="Google Shape;30;p3"/>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1" name="Google Shape;31;p3"/>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32" name="Google Shape;32;p3"/>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urveillance Cycle + Monitor">
  <p:cSld name="Surveillance Cycle + Monitor">
    <p:spTree>
      <p:nvGrpSpPr>
        <p:cNvPr id="1" name="Shape 177"/>
        <p:cNvGrpSpPr/>
        <p:nvPr/>
      </p:nvGrpSpPr>
      <p:grpSpPr>
        <a:xfrm>
          <a:off x="0" y="0"/>
          <a:ext cx="0" cy="0"/>
          <a:chOff x="0" y="0"/>
          <a:chExt cx="0" cy="0"/>
        </a:xfrm>
      </p:grpSpPr>
      <p:sp>
        <p:nvSpPr>
          <p:cNvPr id="178" name="Google Shape;178;p21"/>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a:solidFill>
                <a:schemeClr val="dk1"/>
              </a:solidFill>
              <a:latin typeface="Arial"/>
              <a:ea typeface="Arial"/>
              <a:cs typeface="Arial"/>
              <a:sym typeface="Arial"/>
            </a:endParaRPr>
          </a:p>
        </p:txBody>
      </p:sp>
      <p:sp>
        <p:nvSpPr>
          <p:cNvPr id="179" name="Google Shape;179;p21"/>
          <p:cNvSpPr/>
          <p:nvPr/>
        </p:nvSpPr>
        <p:spPr>
          <a:xfrm>
            <a:off x="3057525" y="1857375"/>
            <a:ext cx="6486525" cy="4100513"/>
          </a:xfrm>
          <a:prstGeom prst="ellipse">
            <a:avLst/>
          </a:prstGeom>
          <a:solidFill>
            <a:srgbClr val="C4E0B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0" name="Google Shape;180;p21"/>
          <p:cNvSpPr txBox="1"/>
          <p:nvPr/>
        </p:nvSpPr>
        <p:spPr>
          <a:xfrm>
            <a:off x="3914774" y="3353633"/>
            <a:ext cx="4772025" cy="110799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6600" b="1">
                <a:solidFill>
                  <a:srgbClr val="00943B"/>
                </a:solidFill>
                <a:latin typeface="Arial"/>
                <a:ea typeface="Arial"/>
                <a:cs typeface="Arial"/>
                <a:sym typeface="Arial"/>
              </a:rPr>
              <a:t>MONITOR</a:t>
            </a:r>
            <a:endParaRPr/>
          </a:p>
        </p:txBody>
      </p:sp>
      <p:sp>
        <p:nvSpPr>
          <p:cNvPr id="181" name="Google Shape;181;p21"/>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2" name="Google Shape;182;p21"/>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83" name="Google Shape;183;p21"/>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84" name="Google Shape;184;p21"/>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_Surveillance Cycle + Monitor_French">
  <p:cSld name="1_Surveillance Cycle + Monitor_French">
    <p:spTree>
      <p:nvGrpSpPr>
        <p:cNvPr id="1" name="Shape 185"/>
        <p:cNvGrpSpPr/>
        <p:nvPr/>
      </p:nvGrpSpPr>
      <p:grpSpPr>
        <a:xfrm>
          <a:off x="0" y="0"/>
          <a:ext cx="0" cy="0"/>
          <a:chOff x="0" y="0"/>
          <a:chExt cx="0" cy="0"/>
        </a:xfrm>
      </p:grpSpPr>
      <p:sp>
        <p:nvSpPr>
          <p:cNvPr id="186" name="Google Shape;186;p22"/>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Cycle de surveillance de la santé publique</a:t>
            </a:r>
            <a:endParaRPr sz="4400">
              <a:solidFill>
                <a:schemeClr val="dk1"/>
              </a:solidFill>
              <a:latin typeface="Arial"/>
              <a:ea typeface="Arial"/>
              <a:cs typeface="Arial"/>
              <a:sym typeface="Arial"/>
            </a:endParaRPr>
          </a:p>
        </p:txBody>
      </p:sp>
      <p:sp>
        <p:nvSpPr>
          <p:cNvPr id="187" name="Google Shape;187;p22"/>
          <p:cNvSpPr/>
          <p:nvPr/>
        </p:nvSpPr>
        <p:spPr>
          <a:xfrm>
            <a:off x="3057525" y="1857375"/>
            <a:ext cx="6486525" cy="4100513"/>
          </a:xfrm>
          <a:prstGeom prst="ellipse">
            <a:avLst/>
          </a:prstGeom>
          <a:solidFill>
            <a:srgbClr val="C4E0B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8" name="Google Shape;188;p22"/>
          <p:cNvSpPr txBox="1"/>
          <p:nvPr/>
        </p:nvSpPr>
        <p:spPr>
          <a:xfrm>
            <a:off x="3357818" y="3353633"/>
            <a:ext cx="6060499" cy="110799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6600" b="1">
                <a:solidFill>
                  <a:srgbClr val="00943B"/>
                </a:solidFill>
                <a:latin typeface="Arial"/>
                <a:ea typeface="Arial"/>
                <a:cs typeface="Arial"/>
                <a:sym typeface="Arial"/>
              </a:rPr>
              <a:t>SURVEILLER</a:t>
            </a:r>
            <a:endParaRPr/>
          </a:p>
        </p:txBody>
      </p:sp>
      <p:sp>
        <p:nvSpPr>
          <p:cNvPr id="189" name="Google Shape;189;p22"/>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0" name="Google Shape;190;p22"/>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91" name="Google Shape;191;p22"/>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92" name="Google Shape;192;p22"/>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Activity">
  <p:cSld name="Activity">
    <p:spTree>
      <p:nvGrpSpPr>
        <p:cNvPr id="1" name="Shape 193"/>
        <p:cNvGrpSpPr/>
        <p:nvPr/>
      </p:nvGrpSpPr>
      <p:grpSpPr>
        <a:xfrm>
          <a:off x="0" y="0"/>
          <a:ext cx="0" cy="0"/>
          <a:chOff x="0" y="0"/>
          <a:chExt cx="0" cy="0"/>
        </a:xfrm>
      </p:grpSpPr>
      <p:sp>
        <p:nvSpPr>
          <p:cNvPr id="194" name="Google Shape;194;p23"/>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195" name="Google Shape;195;p23"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196" name="Google Shape;196;p23"/>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7" name="Google Shape;197;p23"/>
          <p:cNvSpPr txBox="1"/>
          <p:nvPr/>
        </p:nvSpPr>
        <p:spPr>
          <a:xfrm>
            <a:off x="1007013" y="2951946"/>
            <a:ext cx="10177974" cy="954107"/>
          </a:xfrm>
          <a:prstGeom prst="rect">
            <a:avLst/>
          </a:prstGeom>
          <a:noFill/>
          <a:ln w="38100" cap="flat" cmpd="sng">
            <a:solidFill>
              <a:srgbClr val="00140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a:solidFill>
                  <a:schemeClr val="dk1"/>
                </a:solidFill>
                <a:latin typeface="Arial"/>
                <a:ea typeface="Arial"/>
                <a:cs typeface="Arial"/>
                <a:sym typeface="Arial"/>
              </a:rPr>
              <a:t>To complete the exercise, </a:t>
            </a:r>
            <a:endParaRPr/>
          </a:p>
          <a:p>
            <a:pPr marL="0" marR="0" lvl="0" indent="0" algn="ctr" rtl="0">
              <a:spcBef>
                <a:spcPts val="0"/>
              </a:spcBef>
              <a:spcAft>
                <a:spcPts val="0"/>
              </a:spcAft>
              <a:buNone/>
            </a:pPr>
            <a:r>
              <a:rPr lang="fr-FR" sz="2800">
                <a:solidFill>
                  <a:schemeClr val="dk1"/>
                </a:solidFill>
                <a:latin typeface="Arial"/>
                <a:ea typeface="Arial"/>
                <a:cs typeface="Arial"/>
                <a:sym typeface="Arial"/>
              </a:rPr>
              <a:t>please turn to your Participant Exercise Book.</a:t>
            </a:r>
            <a:endParaRPr sz="2800" strike="sngStrike">
              <a:solidFill>
                <a:schemeClr val="dk1"/>
              </a:solidFill>
              <a:latin typeface="Arial"/>
              <a:ea typeface="Arial"/>
              <a:cs typeface="Arial"/>
              <a:sym typeface="Arial"/>
            </a:endParaRPr>
          </a:p>
        </p:txBody>
      </p:sp>
      <p:sp>
        <p:nvSpPr>
          <p:cNvPr id="198" name="Google Shape;198;p23"/>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99" name="Google Shape;199;p23"/>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200" name="Google Shape;200;p23"/>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201"/>
        <p:cNvGrpSpPr/>
        <p:nvPr/>
      </p:nvGrpSpPr>
      <p:grpSpPr>
        <a:xfrm>
          <a:off x="0" y="0"/>
          <a:ext cx="0" cy="0"/>
          <a:chOff x="0" y="0"/>
          <a:chExt cx="0" cy="0"/>
        </a:xfrm>
      </p:grpSpPr>
      <p:sp>
        <p:nvSpPr>
          <p:cNvPr id="202" name="Google Shape;202;p24"/>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3" name="Google Shape;203;p24"/>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4" name="Google Shape;204;p24"/>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05" name="Google Shape;205;p24"/>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06" name="Google Shape;206;p24"/>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07"/>
        <p:cNvGrpSpPr/>
        <p:nvPr/>
      </p:nvGrpSpPr>
      <p:grpSpPr>
        <a:xfrm>
          <a:off x="0" y="0"/>
          <a:ext cx="0" cy="0"/>
          <a:chOff x="0" y="0"/>
          <a:chExt cx="0" cy="0"/>
        </a:xfrm>
      </p:grpSpPr>
      <p:sp>
        <p:nvSpPr>
          <p:cNvPr id="208" name="Google Shape;208;p25"/>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9" name="Google Shape;209;p25"/>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0" name="Google Shape;210;p25"/>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11" name="Google Shape;211;p25"/>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12" name="Google Shape;212;p25"/>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13"/>
        <p:cNvGrpSpPr/>
        <p:nvPr/>
      </p:nvGrpSpPr>
      <p:grpSpPr>
        <a:xfrm>
          <a:off x="0" y="0"/>
          <a:ext cx="0" cy="0"/>
          <a:chOff x="0" y="0"/>
          <a:chExt cx="0" cy="0"/>
        </a:xfrm>
      </p:grpSpPr>
      <p:sp>
        <p:nvSpPr>
          <p:cNvPr id="214" name="Google Shape;214;p26"/>
          <p:cNvSpPr txBox="1">
            <a:spLocks noGrp="1"/>
          </p:cNvSpPr>
          <p:nvPr>
            <p:ph type="title"/>
          </p:nvPr>
        </p:nvSpPr>
        <p:spPr>
          <a:xfrm>
            <a:off x="839788" y="365125"/>
            <a:ext cx="10515600" cy="82391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5" name="Google Shape;215;p26"/>
          <p:cNvSpPr txBox="1">
            <a:spLocks noGrp="1"/>
          </p:cNvSpPr>
          <p:nvPr>
            <p:ph type="body" idx="1"/>
          </p:nvPr>
        </p:nvSpPr>
        <p:spPr>
          <a:xfrm>
            <a:off x="838200" y="1473345"/>
            <a:ext cx="5157787" cy="52171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216" name="Google Shape;216;p26"/>
          <p:cNvSpPr txBox="1">
            <a:spLocks noGrp="1"/>
          </p:cNvSpPr>
          <p:nvPr>
            <p:ph type="body" idx="2"/>
          </p:nvPr>
        </p:nvSpPr>
        <p:spPr>
          <a:xfrm>
            <a:off x="838200" y="2111433"/>
            <a:ext cx="5157787" cy="4031672"/>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17" name="Google Shape;217;p26"/>
          <p:cNvSpPr txBox="1">
            <a:spLocks noGrp="1"/>
          </p:cNvSpPr>
          <p:nvPr>
            <p:ph type="body" idx="3"/>
          </p:nvPr>
        </p:nvSpPr>
        <p:spPr>
          <a:xfrm>
            <a:off x="6170612" y="1473345"/>
            <a:ext cx="5183188" cy="52171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218" name="Google Shape;218;p26"/>
          <p:cNvSpPr txBox="1">
            <a:spLocks noGrp="1"/>
          </p:cNvSpPr>
          <p:nvPr>
            <p:ph type="body" idx="4"/>
          </p:nvPr>
        </p:nvSpPr>
        <p:spPr>
          <a:xfrm>
            <a:off x="6170612" y="2111433"/>
            <a:ext cx="5157787" cy="4031672"/>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19" name="Google Shape;219;p2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0" name="Google Shape;220;p26"/>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21" name="Google Shape;221;p26"/>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22" name="Google Shape;222;p26"/>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References">
  <p:cSld name="References">
    <p:spTree>
      <p:nvGrpSpPr>
        <p:cNvPr id="1" name="Shape 223"/>
        <p:cNvGrpSpPr/>
        <p:nvPr/>
      </p:nvGrpSpPr>
      <p:grpSpPr>
        <a:xfrm>
          <a:off x="0" y="0"/>
          <a:ext cx="0" cy="0"/>
          <a:chOff x="0" y="0"/>
          <a:chExt cx="0" cy="0"/>
        </a:xfrm>
      </p:grpSpPr>
      <p:sp>
        <p:nvSpPr>
          <p:cNvPr id="224" name="Google Shape;224;p2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25" name="Google Shape;225;p2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6" name="Google Shape;226;p2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7" name="Google Shape;227;p27"/>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28" name="Google Shape;228;p27"/>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29" name="Google Shape;229;p27"/>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0"/>
        <p:cNvGrpSpPr/>
        <p:nvPr/>
      </p:nvGrpSpPr>
      <p:grpSpPr>
        <a:xfrm>
          <a:off x="0" y="0"/>
          <a:ext cx="0" cy="0"/>
          <a:chOff x="0" y="0"/>
          <a:chExt cx="0" cy="0"/>
        </a:xfrm>
      </p:grpSpPr>
      <p:sp>
        <p:nvSpPr>
          <p:cNvPr id="231" name="Google Shape;231;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32" name="Google Shape;232;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33" name="Google Shape;233;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a:t>
            </a:fld>
            <a:endParaRPr/>
          </a:p>
        </p:txBody>
      </p:sp>
      <p:sp>
        <p:nvSpPr>
          <p:cNvPr id="234" name="Google Shape;234;p28"/>
          <p:cNvSpPr/>
          <p:nvPr/>
        </p:nvSpPr>
        <p:spPr>
          <a:xfrm>
            <a:off x="0" y="0"/>
            <a:ext cx="12192000" cy="68580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5" name="Google Shape;235;p28"/>
          <p:cNvSpPr/>
          <p:nvPr/>
        </p:nvSpPr>
        <p:spPr>
          <a:xfrm>
            <a:off x="9540691" y="6196031"/>
            <a:ext cx="2651760" cy="73152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36" name="Google Shape;236;p28"/>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37" name="Google Shape;237;p28"/>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38"/>
        <p:cNvGrpSpPr/>
        <p:nvPr/>
      </p:nvGrpSpPr>
      <p:grpSpPr>
        <a:xfrm>
          <a:off x="0" y="0"/>
          <a:ext cx="0" cy="0"/>
          <a:chOff x="0" y="0"/>
          <a:chExt cx="0" cy="0"/>
        </a:xfrm>
      </p:grpSpPr>
      <p:sp>
        <p:nvSpPr>
          <p:cNvPr id="239" name="Google Shape;239;p29"/>
          <p:cNvSpPr/>
          <p:nvPr/>
        </p:nvSpPr>
        <p:spPr>
          <a:xfrm>
            <a:off x="0" y="0"/>
            <a:ext cx="12192000" cy="63563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0" name="Google Shape;240;p29"/>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1" name="Google Shape;241;p29"/>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42" name="Google Shape;242;p29"/>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43" name="Google Shape;243;p29"/>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2">
  <p:cSld name="Title Slide 2">
    <p:spTree>
      <p:nvGrpSpPr>
        <p:cNvPr id="1" name="Shape 244"/>
        <p:cNvGrpSpPr/>
        <p:nvPr/>
      </p:nvGrpSpPr>
      <p:grpSpPr>
        <a:xfrm>
          <a:off x="0" y="0"/>
          <a:ext cx="0" cy="0"/>
          <a:chOff x="0" y="0"/>
          <a:chExt cx="0" cy="0"/>
        </a:xfrm>
      </p:grpSpPr>
      <p:sp>
        <p:nvSpPr>
          <p:cNvPr id="245" name="Google Shape;245;p30"/>
          <p:cNvSpPr txBox="1">
            <a:spLocks noGrp="1"/>
          </p:cNvSpPr>
          <p:nvPr>
            <p:ph type="body" idx="1"/>
          </p:nvPr>
        </p:nvSpPr>
        <p:spPr>
          <a:xfrm>
            <a:off x="8617060" y="742949"/>
            <a:ext cx="2974848" cy="521208"/>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46" name="Google Shape;246;p30"/>
          <p:cNvSpPr txBox="1">
            <a:spLocks noGrp="1"/>
          </p:cNvSpPr>
          <p:nvPr>
            <p:ph type="body" idx="2"/>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Surveillance Cycle_French">
  <p:cSld name="1_Surveillance Cycle_French">
    <p:spTree>
      <p:nvGrpSpPr>
        <p:cNvPr id="1" name="Shape 33"/>
        <p:cNvGrpSpPr/>
        <p:nvPr/>
      </p:nvGrpSpPr>
      <p:grpSpPr>
        <a:xfrm>
          <a:off x="0" y="0"/>
          <a:ext cx="0" cy="0"/>
          <a:chOff x="0" y="0"/>
          <a:chExt cx="0" cy="0"/>
        </a:xfrm>
      </p:grpSpPr>
      <p:sp>
        <p:nvSpPr>
          <p:cNvPr id="34" name="Google Shape;34;p4"/>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Cycle de surveillance de la santé publique</a:t>
            </a:r>
            <a:endParaRPr sz="4400" dirty="0">
              <a:solidFill>
                <a:schemeClr val="dk1"/>
              </a:solidFill>
              <a:latin typeface="Franklin Gothic Medium" panose="020B0603020102020204" pitchFamily="34" charset="0"/>
              <a:ea typeface="Arial"/>
              <a:cs typeface="Arial"/>
              <a:sym typeface="Arial"/>
            </a:endParaRPr>
          </a:p>
        </p:txBody>
      </p:sp>
      <p:sp>
        <p:nvSpPr>
          <p:cNvPr id="35" name="Google Shape;35;p4"/>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6" name="Google Shape;36;p4"/>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7" name="Google Shape;37;p4"/>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38" name="Google Shape;38;p4"/>
          <p:cNvPicPr preferRelativeResize="0"/>
          <p:nvPr/>
        </p:nvPicPr>
        <p:blipFill rotWithShape="1">
          <a:blip r:embed="rId3">
            <a:alphaModFix/>
          </a:blip>
          <a:srcRect/>
          <a:stretch/>
        </p:blipFill>
        <p:spPr>
          <a:xfrm>
            <a:off x="11057248" y="6241802"/>
            <a:ext cx="938147" cy="594360"/>
          </a:xfrm>
          <a:prstGeom prst="rect">
            <a:avLst/>
          </a:prstGeom>
          <a:noFill/>
          <a:ln>
            <a:noFill/>
          </a:ln>
        </p:spPr>
      </p:pic>
      <p:graphicFrame>
        <p:nvGraphicFramePr>
          <p:cNvPr id="2" name="Diagram 1">
            <a:extLst>
              <a:ext uri="{FF2B5EF4-FFF2-40B4-BE49-F238E27FC236}">
                <a16:creationId xmlns:a16="http://schemas.microsoft.com/office/drawing/2014/main" id="{122334E7-6673-882F-78CD-76E38E472298}"/>
              </a:ext>
            </a:extLst>
          </p:cNvPr>
          <p:cNvGraphicFramePr/>
          <p:nvPr userDrawn="1">
            <p:extLst>
              <p:ext uri="{D42A27DB-BD31-4B8C-83A1-F6EECF244321}">
                <p14:modId xmlns:p14="http://schemas.microsoft.com/office/powerpoint/2010/main" val="209698679"/>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2_Custom Layout 1">
  <p:cSld name="2_Custom Layout 1">
    <p:spTree>
      <p:nvGrpSpPr>
        <p:cNvPr id="1" name="Shape 247"/>
        <p:cNvGrpSpPr/>
        <p:nvPr/>
      </p:nvGrpSpPr>
      <p:grpSpPr>
        <a:xfrm>
          <a:off x="0" y="0"/>
          <a:ext cx="0" cy="0"/>
          <a:chOff x="0" y="0"/>
          <a:chExt cx="0" cy="0"/>
        </a:xfrm>
      </p:grpSpPr>
      <p:sp>
        <p:nvSpPr>
          <p:cNvPr id="248" name="Google Shape;248;p3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49" name="Google Shape;249;p31"/>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0" name="Google Shape;250;p31"/>
          <p:cNvSpPr txBox="1">
            <a:spLocks noGrp="1"/>
          </p:cNvSpPr>
          <p:nvPr>
            <p:ph type="body" idx="2"/>
          </p:nvPr>
        </p:nvSpPr>
        <p:spPr>
          <a:xfrm>
            <a:off x="6096000"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stom Layout 1 w/ Reference Box">
  <p:cSld name="Custom Layout 1 w/ Reference Box">
    <p:spTree>
      <p:nvGrpSpPr>
        <p:cNvPr id="1" name="Shape 251"/>
        <p:cNvGrpSpPr/>
        <p:nvPr/>
      </p:nvGrpSpPr>
      <p:grpSpPr>
        <a:xfrm>
          <a:off x="0" y="0"/>
          <a:ext cx="0" cy="0"/>
          <a:chOff x="0" y="0"/>
          <a:chExt cx="0" cy="0"/>
        </a:xfrm>
      </p:grpSpPr>
      <p:sp>
        <p:nvSpPr>
          <p:cNvPr id="252" name="Google Shape;252;p32"/>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3" name="Google Shape;253;p3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4" name="Google Shape;254;p32"/>
          <p:cNvSpPr txBox="1">
            <a:spLocks noGrp="1"/>
          </p:cNvSpPr>
          <p:nvPr>
            <p:ph type="body" idx="2"/>
          </p:nvPr>
        </p:nvSpPr>
        <p:spPr>
          <a:xfrm>
            <a:off x="6096000"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255"/>
        <p:cNvGrpSpPr/>
        <p:nvPr/>
      </p:nvGrpSpPr>
      <p:grpSpPr>
        <a:xfrm>
          <a:off x="0" y="0"/>
          <a:ext cx="0" cy="0"/>
          <a:chOff x="0" y="0"/>
          <a:chExt cx="0" cy="0"/>
        </a:xfrm>
      </p:grpSpPr>
      <p:sp>
        <p:nvSpPr>
          <p:cNvPr id="256" name="Google Shape;256;p33"/>
          <p:cNvSpPr txBox="1"/>
          <p:nvPr/>
        </p:nvSpPr>
        <p:spPr>
          <a:xfrm>
            <a:off x="0" y="6400800"/>
            <a:ext cx="508000" cy="304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257" name="Google Shape;257;p33"/>
          <p:cNvSpPr txBox="1"/>
          <p:nvPr/>
        </p:nvSpPr>
        <p:spPr>
          <a:xfrm>
            <a:off x="304800" y="6248400"/>
            <a:ext cx="4876800" cy="457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a:solidFill>
                  <a:schemeClr val="lt1"/>
                </a:solidFill>
                <a:latin typeface="Libre Franklin Medium"/>
                <a:ea typeface="Libre Franklin Medium"/>
                <a:cs typeface="Libre Franklin Medium"/>
                <a:sym typeface="Libre Franklin Medium"/>
              </a:rPr>
              <a:t>Epidemiologic Bias</a:t>
            </a:r>
            <a:endParaRPr/>
          </a:p>
        </p:txBody>
      </p:sp>
      <p:pic>
        <p:nvPicPr>
          <p:cNvPr id="258" name="Google Shape;258;p33"/>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259" name="Google Shape;259;p33"/>
          <p:cNvSpPr/>
          <p:nvPr/>
        </p:nvSpPr>
        <p:spPr>
          <a:xfrm>
            <a:off x="0" y="6705601"/>
            <a:ext cx="11226800" cy="136525"/>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260" name="Google Shape;260;p33"/>
          <p:cNvCxnSpPr/>
          <p:nvPr/>
        </p:nvCxnSpPr>
        <p:spPr>
          <a:xfrm>
            <a:off x="548218" y="1314450"/>
            <a:ext cx="11095567" cy="0"/>
          </a:xfrm>
          <a:prstGeom prst="straightConnector1">
            <a:avLst/>
          </a:prstGeom>
          <a:noFill/>
          <a:ln w="38100" cap="flat" cmpd="sng">
            <a:solidFill>
              <a:srgbClr val="0F9648"/>
            </a:solidFill>
            <a:prstDash val="solid"/>
            <a:miter lim="800000"/>
            <a:headEnd type="none" w="sm" len="sm"/>
            <a:tailEnd type="none" w="sm" len="sm"/>
          </a:ln>
        </p:spPr>
      </p:cxnSp>
      <p:sp>
        <p:nvSpPr>
          <p:cNvPr id="261" name="Google Shape;261;p33"/>
          <p:cNvSpPr txBox="1">
            <a:spLocks noGrp="1"/>
          </p:cNvSpPr>
          <p:nvPr>
            <p:ph type="title"/>
          </p:nvPr>
        </p:nvSpPr>
        <p:spPr>
          <a:xfrm>
            <a:off x="548640" y="213360"/>
            <a:ext cx="11094720" cy="100584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_Surveillance Cycle Spanish">
  <p:cSld name="1_Surveillance Cycle Spanish">
    <p:spTree>
      <p:nvGrpSpPr>
        <p:cNvPr id="1" name="Shape 262"/>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_Activity">
  <p:cSld name="1_Activity">
    <p:spTree>
      <p:nvGrpSpPr>
        <p:cNvPr id="1" name="Shape 263"/>
        <p:cNvGrpSpPr/>
        <p:nvPr/>
      </p:nvGrpSpPr>
      <p:grpSpPr>
        <a:xfrm>
          <a:off x="0" y="0"/>
          <a:ext cx="0" cy="0"/>
          <a:chOff x="0" y="0"/>
          <a:chExt cx="0" cy="0"/>
        </a:xfrm>
      </p:grpSpPr>
      <p:sp>
        <p:nvSpPr>
          <p:cNvPr id="264" name="Google Shape;264;p35"/>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65" name="Google Shape;265;p35"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266" name="Google Shape;266;p35"/>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67" name="Google Shape;267;p35"/>
          <p:cNvPicPr preferRelativeResize="0"/>
          <p:nvPr/>
        </p:nvPicPr>
        <p:blipFill rotWithShape="1">
          <a:blip r:embed="rId3">
            <a:alphaModFix/>
          </a:blip>
          <a:srcRect/>
          <a:stretch/>
        </p:blipFill>
        <p:spPr>
          <a:xfrm>
            <a:off x="10958222" y="6330789"/>
            <a:ext cx="1136199" cy="505373"/>
          </a:xfrm>
          <a:prstGeom prst="rect">
            <a:avLst/>
          </a:prstGeom>
          <a:noFill/>
          <a:ln>
            <a:noFill/>
          </a:ln>
        </p:spPr>
      </p:pic>
      <p:sp>
        <p:nvSpPr>
          <p:cNvPr id="268" name="Google Shape;268;p3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1_Title only">
  <p:cSld name="1_Title only">
    <p:spTree>
      <p:nvGrpSpPr>
        <p:cNvPr id="1" name="Shape 269"/>
        <p:cNvGrpSpPr/>
        <p:nvPr/>
      </p:nvGrpSpPr>
      <p:grpSpPr>
        <a:xfrm>
          <a:off x="0" y="0"/>
          <a:ext cx="0" cy="0"/>
          <a:chOff x="0" y="0"/>
          <a:chExt cx="0" cy="0"/>
        </a:xfrm>
      </p:grpSpPr>
      <p:sp>
        <p:nvSpPr>
          <p:cNvPr id="270" name="Google Shape;270;p36"/>
          <p:cNvSpPr txBox="1"/>
          <p:nvPr/>
        </p:nvSpPr>
        <p:spPr>
          <a:xfrm>
            <a:off x="0" y="6400800"/>
            <a:ext cx="508000" cy="304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271" name="Google Shape;271;p36"/>
          <p:cNvSpPr txBox="1"/>
          <p:nvPr/>
        </p:nvSpPr>
        <p:spPr>
          <a:xfrm>
            <a:off x="304800" y="6248400"/>
            <a:ext cx="4876800" cy="457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a:solidFill>
                  <a:schemeClr val="lt1"/>
                </a:solidFill>
                <a:latin typeface="Libre Franklin Medium"/>
                <a:ea typeface="Libre Franklin Medium"/>
                <a:cs typeface="Libre Franklin Medium"/>
                <a:sym typeface="Libre Franklin Medium"/>
              </a:rPr>
              <a:t>Epidemiologic Bias</a:t>
            </a:r>
            <a:endParaRPr/>
          </a:p>
        </p:txBody>
      </p:sp>
      <p:pic>
        <p:nvPicPr>
          <p:cNvPr id="272" name="Google Shape;272;p36"/>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273" name="Google Shape;273;p36"/>
          <p:cNvSpPr/>
          <p:nvPr/>
        </p:nvSpPr>
        <p:spPr>
          <a:xfrm>
            <a:off x="0" y="6705601"/>
            <a:ext cx="11226800" cy="136525"/>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274" name="Google Shape;274;p36"/>
          <p:cNvCxnSpPr/>
          <p:nvPr/>
        </p:nvCxnSpPr>
        <p:spPr>
          <a:xfrm>
            <a:off x="548218" y="1314450"/>
            <a:ext cx="11095567" cy="0"/>
          </a:xfrm>
          <a:prstGeom prst="straightConnector1">
            <a:avLst/>
          </a:prstGeom>
          <a:noFill/>
          <a:ln w="38100" cap="flat" cmpd="sng">
            <a:solidFill>
              <a:srgbClr val="0F9648"/>
            </a:solidFill>
            <a:prstDash val="solid"/>
            <a:miter lim="800000"/>
            <a:headEnd type="none" w="sm" len="sm"/>
            <a:tailEnd type="none" w="sm" len="sm"/>
          </a:ln>
        </p:spPr>
      </p:cxnSp>
      <p:sp>
        <p:nvSpPr>
          <p:cNvPr id="275" name="Google Shape;275;p36"/>
          <p:cNvSpPr txBox="1">
            <a:spLocks noGrp="1"/>
          </p:cNvSpPr>
          <p:nvPr>
            <p:ph type="title"/>
          </p:nvPr>
        </p:nvSpPr>
        <p:spPr>
          <a:xfrm>
            <a:off x="548640" y="213360"/>
            <a:ext cx="11094720" cy="100584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2_Activity">
  <p:cSld name="2_Activity">
    <p:spTree>
      <p:nvGrpSpPr>
        <p:cNvPr id="1" name="Shape 276"/>
        <p:cNvGrpSpPr/>
        <p:nvPr/>
      </p:nvGrpSpPr>
      <p:grpSpPr>
        <a:xfrm>
          <a:off x="0" y="0"/>
          <a:ext cx="0" cy="0"/>
          <a:chOff x="0" y="0"/>
          <a:chExt cx="0" cy="0"/>
        </a:xfrm>
      </p:grpSpPr>
      <p:sp>
        <p:nvSpPr>
          <p:cNvPr id="277" name="Google Shape;277;p37"/>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78" name="Google Shape;278;p37"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279" name="Google Shape;279;p3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80" name="Google Shape;280;p37"/>
          <p:cNvPicPr preferRelativeResize="0"/>
          <p:nvPr/>
        </p:nvPicPr>
        <p:blipFill rotWithShape="1">
          <a:blip r:embed="rId3">
            <a:alphaModFix/>
          </a:blip>
          <a:srcRect/>
          <a:stretch/>
        </p:blipFill>
        <p:spPr>
          <a:xfrm>
            <a:off x="10958222" y="6330789"/>
            <a:ext cx="1136199" cy="505373"/>
          </a:xfrm>
          <a:prstGeom prst="rect">
            <a:avLst/>
          </a:prstGeom>
          <a:noFill/>
          <a:ln>
            <a:noFill/>
          </a:ln>
        </p:spPr>
      </p:pic>
      <p:sp>
        <p:nvSpPr>
          <p:cNvPr id="281" name="Google Shape;281;p3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2_Title Slide 2_French">
  <p:cSld name="2_Title Slide 2_French">
    <p:spTree>
      <p:nvGrpSpPr>
        <p:cNvPr id="1" name="Shape 287"/>
        <p:cNvGrpSpPr/>
        <p:nvPr/>
      </p:nvGrpSpPr>
      <p:grpSpPr>
        <a:xfrm>
          <a:off x="0" y="0"/>
          <a:ext cx="0" cy="0"/>
          <a:chOff x="0" y="0"/>
          <a:chExt cx="0" cy="0"/>
        </a:xfrm>
      </p:grpSpPr>
      <p:sp>
        <p:nvSpPr>
          <p:cNvPr id="288" name="Google Shape;288;p39"/>
          <p:cNvSpPr/>
          <p:nvPr/>
        </p:nvSpPr>
        <p:spPr>
          <a:xfrm>
            <a:off x="0" y="6728728"/>
            <a:ext cx="12192000" cy="2031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89" name="Google Shape;289;p39"/>
          <p:cNvCxnSpPr/>
          <p:nvPr/>
        </p:nvCxnSpPr>
        <p:spPr>
          <a:xfrm>
            <a:off x="518160" y="1264888"/>
            <a:ext cx="11155800" cy="0"/>
          </a:xfrm>
          <a:prstGeom prst="straightConnector1">
            <a:avLst/>
          </a:prstGeom>
          <a:noFill/>
          <a:ln w="50800" cap="flat" cmpd="sng">
            <a:solidFill>
              <a:srgbClr val="109648"/>
            </a:solidFill>
            <a:prstDash val="solid"/>
            <a:miter lim="800000"/>
            <a:headEnd type="none" w="sm" len="sm"/>
            <a:tailEnd type="none" w="sm" len="sm"/>
          </a:ln>
        </p:spPr>
      </p:cxnSp>
      <p:cxnSp>
        <p:nvCxnSpPr>
          <p:cNvPr id="290" name="Google Shape;290;p39"/>
          <p:cNvCxnSpPr/>
          <p:nvPr/>
        </p:nvCxnSpPr>
        <p:spPr>
          <a:xfrm>
            <a:off x="436228" y="5941994"/>
            <a:ext cx="11150700" cy="0"/>
          </a:xfrm>
          <a:prstGeom prst="straightConnector1">
            <a:avLst/>
          </a:prstGeom>
          <a:noFill/>
          <a:ln w="50800" cap="flat" cmpd="sng">
            <a:solidFill>
              <a:srgbClr val="109648"/>
            </a:solidFill>
            <a:prstDash val="solid"/>
            <a:miter lim="800000"/>
            <a:headEnd type="none" w="sm" len="sm"/>
            <a:tailEnd type="none" w="sm" len="sm"/>
          </a:ln>
        </p:spPr>
      </p:cxnSp>
      <p:sp>
        <p:nvSpPr>
          <p:cNvPr id="291" name="Google Shape;291;p39"/>
          <p:cNvSpPr txBox="1"/>
          <p:nvPr/>
        </p:nvSpPr>
        <p:spPr>
          <a:xfrm>
            <a:off x="9525001" y="6151452"/>
            <a:ext cx="2057400" cy="4617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b="0" i="0" u="none" strike="noStrike" cap="none">
                <a:solidFill>
                  <a:schemeClr val="dk1"/>
                </a:solidFill>
                <a:latin typeface="Arial"/>
                <a:ea typeface="Arial"/>
                <a:cs typeface="Arial"/>
                <a:sym typeface="Arial"/>
              </a:rPr>
              <a:t>Version 3.0</a:t>
            </a:r>
            <a:endParaRPr/>
          </a:p>
        </p:txBody>
      </p:sp>
      <p:pic>
        <p:nvPicPr>
          <p:cNvPr id="292" name="Google Shape;292;p39"/>
          <p:cNvPicPr preferRelativeResize="0"/>
          <p:nvPr/>
        </p:nvPicPr>
        <p:blipFill rotWithShape="1">
          <a:blip r:embed="rId2">
            <a:alphaModFix/>
          </a:blip>
          <a:srcRect/>
          <a:stretch/>
        </p:blipFill>
        <p:spPr>
          <a:xfrm>
            <a:off x="7235207" y="1550094"/>
            <a:ext cx="4438633" cy="4105231"/>
          </a:xfrm>
          <a:prstGeom prst="rect">
            <a:avLst/>
          </a:prstGeom>
          <a:noFill/>
          <a:ln>
            <a:noFill/>
          </a:ln>
        </p:spPr>
      </p:pic>
      <p:pic>
        <p:nvPicPr>
          <p:cNvPr id="293" name="Google Shape;293;p39"/>
          <p:cNvPicPr preferRelativeResize="0"/>
          <p:nvPr/>
        </p:nvPicPr>
        <p:blipFill rotWithShape="1">
          <a:blip r:embed="rId2">
            <a:alphaModFix/>
          </a:blip>
          <a:srcRect/>
          <a:stretch/>
        </p:blipFill>
        <p:spPr>
          <a:xfrm>
            <a:off x="7235207" y="1550094"/>
            <a:ext cx="4438633" cy="4105231"/>
          </a:xfrm>
          <a:prstGeom prst="rect">
            <a:avLst/>
          </a:prstGeom>
          <a:noFill/>
          <a:ln>
            <a:noFill/>
          </a:ln>
        </p:spPr>
      </p:pic>
      <p:sp>
        <p:nvSpPr>
          <p:cNvPr id="294" name="Google Shape;294;p39"/>
          <p:cNvSpPr txBox="1"/>
          <p:nvPr/>
        </p:nvSpPr>
        <p:spPr>
          <a:xfrm>
            <a:off x="518159" y="3791951"/>
            <a:ext cx="7607400" cy="646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b="0" i="1" u="none" strike="noStrike" cap="none">
                <a:solidFill>
                  <a:srgbClr val="109648"/>
                </a:solidFill>
                <a:latin typeface="Libre Franklin Medium"/>
                <a:ea typeface="Libre Franklin Medium"/>
                <a:cs typeface="Libre Franklin Medium"/>
                <a:sym typeface="Libre Franklin Medium"/>
              </a:rPr>
              <a:t>Approche Une Seule Santé</a:t>
            </a:r>
            <a:endParaRPr sz="3600" b="0" i="1" u="none" strike="noStrike" cap="none">
              <a:solidFill>
                <a:srgbClr val="109648"/>
              </a:solidFill>
              <a:latin typeface="Libre Franklin Medium"/>
              <a:ea typeface="Libre Franklin Medium"/>
              <a:cs typeface="Libre Franklin Medium"/>
              <a:sym typeface="Libre Franklin Medium"/>
            </a:endParaRPr>
          </a:p>
        </p:txBody>
      </p:sp>
      <p:sp>
        <p:nvSpPr>
          <p:cNvPr id="295" name="Google Shape;295;p39"/>
          <p:cNvSpPr txBox="1">
            <a:spLocks noGrp="1"/>
          </p:cNvSpPr>
          <p:nvPr>
            <p:ph type="body" idx="1"/>
          </p:nvPr>
        </p:nvSpPr>
        <p:spPr>
          <a:xfrm>
            <a:off x="518160" y="2110490"/>
            <a:ext cx="7607400" cy="1588500"/>
          </a:xfrm>
          <a:prstGeom prst="rect">
            <a:avLst/>
          </a:prstGeom>
          <a:noFill/>
          <a:ln>
            <a:noFill/>
          </a:ln>
        </p:spPr>
        <p:txBody>
          <a:bodyPr spcFirstLastPara="1" wrap="square" lIns="91425" tIns="45700" rIns="91425" bIns="45700" anchor="t" anchorCtr="0">
            <a:noAutofit/>
          </a:bodyPr>
          <a:lstStyle>
            <a:lvl1pPr marL="457200" marR="0" lvl="0" indent="-228600" algn="l">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96" name="Google Shape;296;p39"/>
          <p:cNvSpPr txBox="1">
            <a:spLocks noGrp="1"/>
          </p:cNvSpPr>
          <p:nvPr>
            <p:ph type="body" idx="2"/>
          </p:nvPr>
        </p:nvSpPr>
        <p:spPr>
          <a:xfrm>
            <a:off x="521601" y="4953232"/>
            <a:ext cx="2974800" cy="521100"/>
          </a:xfrm>
          <a:prstGeom prst="rect">
            <a:avLst/>
          </a:prstGeom>
          <a:noFill/>
          <a:ln>
            <a:noFill/>
          </a:ln>
        </p:spPr>
        <p:txBody>
          <a:bodyPr spcFirstLastPara="1" wrap="square" lIns="91425" tIns="45700" rIns="91425" bIns="45700" anchor="b" anchorCtr="0">
            <a:noAutofit/>
          </a:bodyPr>
          <a:lstStyle>
            <a:lvl1pPr marL="457200" marR="0" lvl="0" indent="-228600" algn="l">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97" name="Google Shape;297;p39"/>
          <p:cNvPicPr preferRelativeResize="0"/>
          <p:nvPr/>
        </p:nvPicPr>
        <p:blipFill rotWithShape="1">
          <a:blip r:embed="rId3">
            <a:alphaModFix/>
          </a:blip>
          <a:srcRect/>
          <a:stretch/>
        </p:blipFill>
        <p:spPr>
          <a:xfrm>
            <a:off x="10230534" y="279657"/>
            <a:ext cx="1443305" cy="914400"/>
          </a:xfrm>
          <a:prstGeom prst="rect">
            <a:avLst/>
          </a:prstGeom>
          <a:noFill/>
          <a:ln>
            <a:noFill/>
          </a:ln>
        </p:spPr>
      </p:pic>
      <p:pic>
        <p:nvPicPr>
          <p:cNvPr id="298" name="Google Shape;298;p39"/>
          <p:cNvPicPr preferRelativeResize="0"/>
          <p:nvPr/>
        </p:nvPicPr>
        <p:blipFill rotWithShape="1">
          <a:blip r:embed="rId4">
            <a:alphaModFix/>
          </a:blip>
          <a:srcRect/>
          <a:stretch/>
        </p:blipFill>
        <p:spPr>
          <a:xfrm>
            <a:off x="518160" y="279657"/>
            <a:ext cx="1920239" cy="886664"/>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3_Custom Layout_French">
  <p:cSld name="3_Custom Layout_French">
    <p:spTree>
      <p:nvGrpSpPr>
        <p:cNvPr id="1" name="Shape 299"/>
        <p:cNvGrpSpPr/>
        <p:nvPr/>
      </p:nvGrpSpPr>
      <p:grpSpPr>
        <a:xfrm>
          <a:off x="0" y="0"/>
          <a:ext cx="0" cy="0"/>
          <a:chOff x="0" y="0"/>
          <a:chExt cx="0" cy="0"/>
        </a:xfrm>
      </p:grpSpPr>
      <p:sp>
        <p:nvSpPr>
          <p:cNvPr id="300" name="Google Shape;300;p40"/>
          <p:cNvSpPr txBox="1"/>
          <p:nvPr/>
        </p:nvSpPr>
        <p:spPr>
          <a:xfrm>
            <a:off x="838200" y="422510"/>
            <a:ext cx="7433100" cy="769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Clé des icônes de cours</a:t>
            </a:r>
            <a:endParaRPr sz="4400" dirty="0">
              <a:solidFill>
                <a:schemeClr val="dk1"/>
              </a:solidFill>
              <a:latin typeface="Franklin Gothic Medium" panose="020B0603020102020204" pitchFamily="34" charset="0"/>
              <a:ea typeface="Arial"/>
              <a:cs typeface="Arial"/>
              <a:sym typeface="Arial"/>
            </a:endParaRPr>
          </a:p>
        </p:txBody>
      </p:sp>
      <p:sp>
        <p:nvSpPr>
          <p:cNvPr id="301" name="Google Shape;301;p40"/>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aphicFrame>
        <p:nvGraphicFramePr>
          <p:cNvPr id="302" name="Google Shape;302;p40"/>
          <p:cNvGraphicFramePr/>
          <p:nvPr/>
        </p:nvGraphicFramePr>
        <p:xfrm>
          <a:off x="1505065" y="1917027"/>
          <a:ext cx="9181875" cy="4276750"/>
        </p:xfrm>
        <a:graphic>
          <a:graphicData uri="http://schemas.openxmlformats.org/drawingml/2006/table">
            <a:tbl>
              <a:tblPr>
                <a:noFill/>
                <a:tableStyleId>{2718D326-91E0-486E-8B14-0C4C74DF8DCF}</a:tableStyleId>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5">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Icône</a:t>
                      </a:r>
                      <a:endParaRPr sz="24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Utilisation</a:t>
                      </a:r>
                      <a:endParaRPr sz="24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Objectifs </a:t>
                      </a:r>
                      <a:r>
                        <a:rPr lang="fr-FR" sz="2000" b="0" u="none" strike="noStrike" cap="none">
                          <a:solidFill>
                            <a:schemeClr val="dk1"/>
                          </a:solidFill>
                          <a:latin typeface="Arial"/>
                          <a:ea typeface="Arial"/>
                          <a:cs typeface="Arial"/>
                          <a:sym typeface="Arial"/>
                        </a:rPr>
                        <a:t>de la leçon</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Dialogue de découverte </a:t>
                      </a:r>
                      <a:r>
                        <a:rPr lang="fr-FR" sz="2000" u="none" strike="noStrike" cap="none">
                          <a:solidFill>
                            <a:schemeClr val="dk1"/>
                          </a:solidFill>
                          <a:latin typeface="Arial"/>
                          <a:ea typeface="Arial"/>
                          <a:cs typeface="Arial"/>
                          <a:sym typeface="Arial"/>
                        </a:rPr>
                        <a:t>invite le partage d’idées </a:t>
                      </a:r>
                      <a:br>
                        <a:rPr lang="fr-FR" sz="2000" u="none" strike="noStrike" cap="none">
                          <a:solidFill>
                            <a:schemeClr val="dk1"/>
                          </a:solidFill>
                          <a:latin typeface="Arial"/>
                          <a:ea typeface="Arial"/>
                          <a:cs typeface="Arial"/>
                          <a:sym typeface="Arial"/>
                        </a:rPr>
                      </a:br>
                      <a:r>
                        <a:rPr lang="fr-FR" sz="2000" u="none" strike="noStrike" cap="none">
                          <a:solidFill>
                            <a:schemeClr val="dk1"/>
                          </a:solidFill>
                          <a:latin typeface="Arial"/>
                          <a:ea typeface="Arial"/>
                          <a:cs typeface="Arial"/>
                          <a:sym typeface="Arial"/>
                        </a:rPr>
                        <a:t>et d’expériences</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5">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Activité </a:t>
                      </a:r>
                      <a:r>
                        <a:rPr lang="fr-FR" sz="2000" b="0" u="none" strike="noStrike" cap="none">
                          <a:solidFill>
                            <a:schemeClr val="dk1"/>
                          </a:solidFill>
                          <a:latin typeface="Arial"/>
                          <a:ea typeface="Arial"/>
                          <a:cs typeface="Arial"/>
                          <a:sym typeface="Arial"/>
                        </a:rPr>
                        <a:t>complétée individuellement ou en groupe</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00">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Point saillant </a:t>
                      </a:r>
                      <a:r>
                        <a:rPr lang="fr-FR" sz="2000" b="0" u="none" strike="noStrike" cap="none">
                          <a:solidFill>
                            <a:schemeClr val="dk1"/>
                          </a:solidFill>
                          <a:latin typeface="Arial"/>
                          <a:ea typeface="Arial"/>
                          <a:cs typeface="Arial"/>
                          <a:sym typeface="Arial"/>
                        </a:rPr>
                        <a:t>d’une approche </a:t>
                      </a:r>
                      <a:r>
                        <a:rPr lang="fr-FR" sz="2000" u="none" strike="noStrike" cap="none">
                          <a:solidFill>
                            <a:schemeClr val="dk1"/>
                          </a:solidFill>
                          <a:latin typeface="Arial"/>
                          <a:ea typeface="Arial"/>
                          <a:cs typeface="Arial"/>
                          <a:sym typeface="Arial"/>
                        </a:rPr>
                        <a:t>multisectorielle </a:t>
                      </a:r>
                      <a:br>
                        <a:rPr lang="fr-FR" sz="2000" u="none" strike="noStrike" cap="none">
                          <a:solidFill>
                            <a:schemeClr val="dk1"/>
                          </a:solidFill>
                          <a:latin typeface="Arial"/>
                          <a:ea typeface="Arial"/>
                          <a:cs typeface="Arial"/>
                          <a:sym typeface="Arial"/>
                        </a:rPr>
                      </a:br>
                      <a:r>
                        <a:rPr lang="fr-FR" sz="2000" u="none" strike="noStrike" cap="none">
                          <a:solidFill>
                            <a:schemeClr val="dk1"/>
                          </a:solidFill>
                          <a:latin typeface="Arial"/>
                          <a:ea typeface="Arial"/>
                          <a:cs typeface="Arial"/>
                          <a:sym typeface="Arial"/>
                        </a:rPr>
                        <a:t>ou Une Seule Santé</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303" name="Google Shape;303;p40" descr="Objectives Icon"/>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304" name="Google Shape;304;p40" descr="Discovery Dialogue "/>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305" name="Google Shape;305;p40" descr="Activity Icon"/>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306" name="Google Shape;306;p40" descr="A picture containing vector graphics&#10;&#10;Description automatically generated"/>
          <p:cNvPicPr preferRelativeResize="0"/>
          <p:nvPr/>
        </p:nvPicPr>
        <p:blipFill rotWithShape="1">
          <a:blip r:embed="rId5">
            <a:alphaModFix/>
          </a:blip>
          <a:srcRect/>
          <a:stretch/>
        </p:blipFill>
        <p:spPr>
          <a:xfrm>
            <a:off x="1802921" y="5192453"/>
            <a:ext cx="1121436" cy="1138518"/>
          </a:xfrm>
          <a:prstGeom prst="rect">
            <a:avLst/>
          </a:prstGeom>
          <a:noFill/>
          <a:ln>
            <a:noFill/>
          </a:ln>
        </p:spPr>
      </p:pic>
      <p:sp>
        <p:nvSpPr>
          <p:cNvPr id="307" name="Google Shape;307;p40"/>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08" name="Google Shape;308;p40"/>
          <p:cNvPicPr preferRelativeResize="0"/>
          <p:nvPr/>
        </p:nvPicPr>
        <p:blipFill rotWithShape="1">
          <a:blip r:embed="rId6">
            <a:alphaModFix/>
          </a:blip>
          <a:srcRect/>
          <a:stretch/>
        </p:blipFill>
        <p:spPr>
          <a:xfrm>
            <a:off x="9722808" y="6330789"/>
            <a:ext cx="1097280" cy="505373"/>
          </a:xfrm>
          <a:prstGeom prst="rect">
            <a:avLst/>
          </a:prstGeom>
          <a:noFill/>
          <a:ln>
            <a:noFill/>
          </a:ln>
        </p:spPr>
      </p:pic>
      <p:pic>
        <p:nvPicPr>
          <p:cNvPr id="309" name="Google Shape;309;p40"/>
          <p:cNvPicPr preferRelativeResize="0"/>
          <p:nvPr/>
        </p:nvPicPr>
        <p:blipFill rotWithShape="1">
          <a:blip r:embed="rId7">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1_Objectives_French">
  <p:cSld name="1_Objectives_French">
    <p:spTree>
      <p:nvGrpSpPr>
        <p:cNvPr id="1" name="Shape 310"/>
        <p:cNvGrpSpPr/>
        <p:nvPr/>
      </p:nvGrpSpPr>
      <p:grpSpPr>
        <a:xfrm>
          <a:off x="0" y="0"/>
          <a:ext cx="0" cy="0"/>
          <a:chOff x="0" y="0"/>
          <a:chExt cx="0" cy="0"/>
        </a:xfrm>
      </p:grpSpPr>
      <p:pic>
        <p:nvPicPr>
          <p:cNvPr id="311" name="Google Shape;311;p41" descr="Objectives Icon"/>
          <p:cNvPicPr preferRelativeResize="0"/>
          <p:nvPr/>
        </p:nvPicPr>
        <p:blipFill rotWithShape="1">
          <a:blip r:embed="rId2">
            <a:alphaModFix/>
          </a:blip>
          <a:srcRect/>
          <a:stretch/>
        </p:blipFill>
        <p:spPr>
          <a:xfrm>
            <a:off x="10883960" y="146159"/>
            <a:ext cx="939679" cy="895132"/>
          </a:xfrm>
          <a:prstGeom prst="rect">
            <a:avLst/>
          </a:prstGeom>
          <a:noFill/>
          <a:ln>
            <a:noFill/>
          </a:ln>
        </p:spPr>
      </p:pic>
      <p:sp>
        <p:nvSpPr>
          <p:cNvPr id="312" name="Google Shape;312;p41"/>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5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13" name="Google Shape;313;p41"/>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14" name="Google Shape;314;p41"/>
          <p:cNvSpPr txBox="1"/>
          <p:nvPr/>
        </p:nvSpPr>
        <p:spPr>
          <a:xfrm>
            <a:off x="838200" y="422510"/>
            <a:ext cx="10515600" cy="769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a:solidFill>
                  <a:srgbClr val="000000"/>
                </a:solidFill>
                <a:latin typeface="Libre Franklin Medium"/>
                <a:ea typeface="Libre Franklin Medium"/>
                <a:cs typeface="Libre Franklin Medium"/>
                <a:sym typeface="Libre Franklin Medium"/>
              </a:rPr>
              <a:t>Objectifs d'apprentissage</a:t>
            </a:r>
            <a:endParaRPr sz="4400">
              <a:solidFill>
                <a:schemeClr val="dk1"/>
              </a:solidFill>
              <a:latin typeface="Arial"/>
              <a:ea typeface="Arial"/>
              <a:cs typeface="Arial"/>
              <a:sym typeface="Arial"/>
            </a:endParaRPr>
          </a:p>
        </p:txBody>
      </p:sp>
      <p:sp>
        <p:nvSpPr>
          <p:cNvPr id="315" name="Google Shape;315;p41"/>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16" name="Google Shape;316;p41"/>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317" name="Google Shape;317;p41"/>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1">
  <p:cSld name="Custom Layout 1">
    <p:spTree>
      <p:nvGrpSpPr>
        <p:cNvPr id="1" name="Shape 39"/>
        <p:cNvGrpSpPr/>
        <p:nvPr/>
      </p:nvGrpSpPr>
      <p:grpSpPr>
        <a:xfrm>
          <a:off x="0" y="0"/>
          <a:ext cx="0" cy="0"/>
          <a:chOff x="0" y="0"/>
          <a:chExt cx="0" cy="0"/>
        </a:xfrm>
      </p:grpSpPr>
      <p:sp>
        <p:nvSpPr>
          <p:cNvPr id="40" name="Google Shape;40;p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1" name="Google Shape;41;p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2" name="Google Shape;42;p5"/>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3" name="Google Shape;43;p5"/>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4" name="Google Shape;44;p5"/>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45" name="Google Shape;45;p5"/>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1_Surveillance Cycle_French">
  <p:cSld name="1_Surveillance Cycle_French">
    <p:spTree>
      <p:nvGrpSpPr>
        <p:cNvPr id="1" name="Shape 318"/>
        <p:cNvGrpSpPr/>
        <p:nvPr/>
      </p:nvGrpSpPr>
      <p:grpSpPr>
        <a:xfrm>
          <a:off x="0" y="0"/>
          <a:ext cx="0" cy="0"/>
          <a:chOff x="0" y="0"/>
          <a:chExt cx="0" cy="0"/>
        </a:xfrm>
      </p:grpSpPr>
      <p:sp>
        <p:nvSpPr>
          <p:cNvPr id="319" name="Google Shape;319;p42"/>
          <p:cNvSpPr txBox="1"/>
          <p:nvPr/>
        </p:nvSpPr>
        <p:spPr>
          <a:xfrm>
            <a:off x="838200" y="422510"/>
            <a:ext cx="10515600" cy="144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Cycle de surveillance de la santé publique</a:t>
            </a:r>
            <a:endParaRPr sz="4400">
              <a:solidFill>
                <a:schemeClr val="dk1"/>
              </a:solidFill>
              <a:latin typeface="Arial"/>
              <a:ea typeface="Arial"/>
              <a:cs typeface="Arial"/>
              <a:sym typeface="Arial"/>
            </a:endParaRPr>
          </a:p>
        </p:txBody>
      </p:sp>
      <p:sp>
        <p:nvSpPr>
          <p:cNvPr id="320" name="Google Shape;320;p42"/>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1" name="Google Shape;321;p42"/>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22" name="Google Shape;322;p42"/>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323" name="Google Shape;323;p42"/>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Custom Layout 1">
  <p:cSld name="Custom Layout 1">
    <p:spTree>
      <p:nvGrpSpPr>
        <p:cNvPr id="1" name="Shape 324"/>
        <p:cNvGrpSpPr/>
        <p:nvPr/>
      </p:nvGrpSpPr>
      <p:grpSpPr>
        <a:xfrm>
          <a:off x="0" y="0"/>
          <a:ext cx="0" cy="0"/>
          <a:chOff x="0" y="0"/>
          <a:chExt cx="0" cy="0"/>
        </a:xfrm>
      </p:grpSpPr>
      <p:sp>
        <p:nvSpPr>
          <p:cNvPr id="325" name="Google Shape;325;p43"/>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26" name="Google Shape;326;p43"/>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27" name="Google Shape;327;p43"/>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8" name="Google Shape;328;p43"/>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29" name="Google Shape;329;p43"/>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330" name="Google Shape;330;p43"/>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ustom Layout 2">
  <p:cSld name="Custom Layout 2">
    <p:spTree>
      <p:nvGrpSpPr>
        <p:cNvPr id="1" name="Shape 331"/>
        <p:cNvGrpSpPr/>
        <p:nvPr/>
      </p:nvGrpSpPr>
      <p:grpSpPr>
        <a:xfrm>
          <a:off x="0" y="0"/>
          <a:ext cx="0" cy="0"/>
          <a:chOff x="0" y="0"/>
          <a:chExt cx="0" cy="0"/>
        </a:xfrm>
      </p:grpSpPr>
      <p:sp>
        <p:nvSpPr>
          <p:cNvPr id="332" name="Google Shape;332;p44"/>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3" name="Google Shape;333;p44"/>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34" name="Google Shape;334;p44"/>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5" name="Google Shape;335;p44"/>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36" name="Google Shape;336;p44"/>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337" name="Google Shape;337;p44"/>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Activity_Blank">
  <p:cSld name="Activity_Blank">
    <p:spTree>
      <p:nvGrpSpPr>
        <p:cNvPr id="1" name="Shape 338"/>
        <p:cNvGrpSpPr/>
        <p:nvPr/>
      </p:nvGrpSpPr>
      <p:grpSpPr>
        <a:xfrm>
          <a:off x="0" y="0"/>
          <a:ext cx="0" cy="0"/>
          <a:chOff x="0" y="0"/>
          <a:chExt cx="0" cy="0"/>
        </a:xfrm>
      </p:grpSpPr>
      <p:pic>
        <p:nvPicPr>
          <p:cNvPr id="339" name="Google Shape;339;p45"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340" name="Google Shape;340;p45"/>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41" name="Google Shape;341;p45"/>
          <p:cNvSpPr txBox="1">
            <a:spLocks noGrp="1"/>
          </p:cNvSpPr>
          <p:nvPr>
            <p:ph type="title"/>
          </p:nvPr>
        </p:nvSpPr>
        <p:spPr>
          <a:xfrm>
            <a:off x="838200" y="447675"/>
            <a:ext cx="97521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42" name="Google Shape;342;p45"/>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3" name="Google Shape;343;p45"/>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44" name="Google Shape;344;p45"/>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345" name="Google Shape;345;p45"/>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Activity_Answer">
  <p:cSld name="Activity_Answer">
    <p:spTree>
      <p:nvGrpSpPr>
        <p:cNvPr id="1" name="Shape 346"/>
        <p:cNvGrpSpPr/>
        <p:nvPr/>
      </p:nvGrpSpPr>
      <p:grpSpPr>
        <a:xfrm>
          <a:off x="0" y="0"/>
          <a:ext cx="0" cy="0"/>
          <a:chOff x="0" y="0"/>
          <a:chExt cx="0" cy="0"/>
        </a:xfrm>
      </p:grpSpPr>
      <p:pic>
        <p:nvPicPr>
          <p:cNvPr id="347" name="Google Shape;347;p46"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348" name="Google Shape;348;p46"/>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49" name="Google Shape;349;p46"/>
          <p:cNvSpPr txBox="1">
            <a:spLocks noGrp="1"/>
          </p:cNvSpPr>
          <p:nvPr>
            <p:ph type="title"/>
          </p:nvPr>
        </p:nvSpPr>
        <p:spPr>
          <a:xfrm>
            <a:off x="838200" y="447675"/>
            <a:ext cx="9752100" cy="800100"/>
          </a:xfrm>
          <a:prstGeom prst="rect">
            <a:avLst/>
          </a:prstGeom>
          <a:solidFill>
            <a:srgbClr val="FEE599"/>
          </a:solid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50" name="Google Shape;350;p46"/>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1" name="Google Shape;351;p46"/>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52" name="Google Shape;352;p46"/>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353" name="Google Shape;353;p46"/>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1_Custom Layout 1">
  <p:cSld name="1_Custom Layout 1">
    <p:spTree>
      <p:nvGrpSpPr>
        <p:cNvPr id="1" name="Shape 354"/>
        <p:cNvGrpSpPr/>
        <p:nvPr/>
      </p:nvGrpSpPr>
      <p:grpSpPr>
        <a:xfrm>
          <a:off x="0" y="0"/>
          <a:ext cx="0" cy="0"/>
          <a:chOff x="0" y="0"/>
          <a:chExt cx="0" cy="0"/>
        </a:xfrm>
      </p:grpSpPr>
      <p:sp>
        <p:nvSpPr>
          <p:cNvPr id="355" name="Google Shape;355;p47"/>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56" name="Google Shape;356;p4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57" name="Google Shape;357;p47"/>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8" name="Google Shape;358;p47"/>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59" name="Google Shape;359;p47"/>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360" name="Google Shape;360;p47"/>
          <p:cNvPicPr preferRelativeResize="0"/>
          <p:nvPr/>
        </p:nvPicPr>
        <p:blipFill rotWithShape="1">
          <a:blip r:embed="rId3">
            <a:alphaModFix/>
          </a:blip>
          <a:srcRect/>
          <a:stretch/>
        </p:blipFill>
        <p:spPr>
          <a:xfrm>
            <a:off x="11057248" y="6241802"/>
            <a:ext cx="938148" cy="594359"/>
          </a:xfrm>
          <a:prstGeom prst="rect">
            <a:avLst/>
          </a:prstGeom>
          <a:noFill/>
          <a:ln>
            <a:noFill/>
          </a:ln>
        </p:spPr>
      </p:pic>
      <p:sp>
        <p:nvSpPr>
          <p:cNvPr id="361" name="Google Shape;361;p47"/>
          <p:cNvSpPr txBox="1">
            <a:spLocks noGrp="1"/>
          </p:cNvSpPr>
          <p:nvPr>
            <p:ph type="body" idx="2"/>
          </p:nvPr>
        </p:nvSpPr>
        <p:spPr>
          <a:xfrm>
            <a:off x="4765953" y="6510232"/>
            <a:ext cx="4772700" cy="211200"/>
          </a:xfrm>
          <a:prstGeom prst="rect">
            <a:avLst/>
          </a:prstGeom>
          <a:noFill/>
          <a:ln>
            <a:noFill/>
          </a:ln>
        </p:spPr>
        <p:txBody>
          <a:bodyPr spcFirstLastPara="1" wrap="square" lIns="91425" tIns="45700" rIns="91425" bIns="45700" anchor="t" anchorCtr="0">
            <a:noAutofit/>
          </a:bodyPr>
          <a:lstStyle>
            <a:lvl1pPr marL="457200" marR="0" lvl="0" indent="-228600" algn="r">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2_Activity_French">
  <p:cSld name="2_Activity_French">
    <p:spTree>
      <p:nvGrpSpPr>
        <p:cNvPr id="1" name="Shape 362"/>
        <p:cNvGrpSpPr/>
        <p:nvPr/>
      </p:nvGrpSpPr>
      <p:grpSpPr>
        <a:xfrm>
          <a:off x="0" y="0"/>
          <a:ext cx="0" cy="0"/>
          <a:chOff x="0" y="0"/>
          <a:chExt cx="0" cy="0"/>
        </a:xfrm>
      </p:grpSpPr>
      <p:sp>
        <p:nvSpPr>
          <p:cNvPr id="363" name="Google Shape;363;p48"/>
          <p:cNvSpPr txBox="1">
            <a:spLocks noGrp="1"/>
          </p:cNvSpPr>
          <p:nvPr>
            <p:ph type="title"/>
          </p:nvPr>
        </p:nvSpPr>
        <p:spPr>
          <a:xfrm>
            <a:off x="838200" y="457200"/>
            <a:ext cx="97521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364" name="Google Shape;364;p48"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365" name="Google Shape;365;p48"/>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66" name="Google Shape;366;p48"/>
          <p:cNvSpPr txBox="1"/>
          <p:nvPr/>
        </p:nvSpPr>
        <p:spPr>
          <a:xfrm>
            <a:off x="1007013" y="2951946"/>
            <a:ext cx="10178100" cy="954300"/>
          </a:xfrm>
          <a:prstGeom prst="rect">
            <a:avLst/>
          </a:prstGeom>
          <a:noFill/>
          <a:ln w="38100" cap="flat" cmpd="sng">
            <a:solidFill>
              <a:srgbClr val="00140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a:solidFill>
                  <a:schemeClr val="dk1"/>
                </a:solidFill>
                <a:latin typeface="Arial"/>
                <a:ea typeface="Arial"/>
                <a:cs typeface="Arial"/>
                <a:sym typeface="Arial"/>
              </a:rPr>
              <a:t>Pour réaliser l'exercice,</a:t>
            </a:r>
            <a:br>
              <a:rPr lang="fr-FR" sz="2800">
                <a:solidFill>
                  <a:schemeClr val="dk1"/>
                </a:solidFill>
                <a:latin typeface="Arial"/>
                <a:ea typeface="Arial"/>
                <a:cs typeface="Arial"/>
                <a:sym typeface="Arial"/>
              </a:rPr>
            </a:br>
            <a:r>
              <a:rPr lang="fr-FR" sz="2800">
                <a:solidFill>
                  <a:schemeClr val="dk1"/>
                </a:solidFill>
                <a:latin typeface="Arial"/>
                <a:ea typeface="Arial"/>
                <a:cs typeface="Arial"/>
                <a:sym typeface="Arial"/>
              </a:rPr>
              <a:t>veuillez consulter le cahier d'exercices du participant.</a:t>
            </a:r>
            <a:endParaRPr sz="2800" strike="sngStrike">
              <a:solidFill>
                <a:schemeClr val="dk1"/>
              </a:solidFill>
              <a:latin typeface="Arial"/>
              <a:ea typeface="Arial"/>
              <a:cs typeface="Arial"/>
              <a:sym typeface="Arial"/>
            </a:endParaRPr>
          </a:p>
        </p:txBody>
      </p:sp>
      <p:sp>
        <p:nvSpPr>
          <p:cNvPr id="367" name="Google Shape;367;p48"/>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68" name="Google Shape;368;p48"/>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369" name="Google Shape;369;p48"/>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One Health">
  <p:cSld name="One Health">
    <p:spTree>
      <p:nvGrpSpPr>
        <p:cNvPr id="1" name="Shape 370"/>
        <p:cNvGrpSpPr/>
        <p:nvPr/>
      </p:nvGrpSpPr>
      <p:grpSpPr>
        <a:xfrm>
          <a:off x="0" y="0"/>
          <a:ext cx="0" cy="0"/>
          <a:chOff x="0" y="0"/>
          <a:chExt cx="0" cy="0"/>
        </a:xfrm>
      </p:grpSpPr>
      <p:sp>
        <p:nvSpPr>
          <p:cNvPr id="371" name="Google Shape;371;p49"/>
          <p:cNvSpPr txBox="1">
            <a:spLocks noGrp="1"/>
          </p:cNvSpPr>
          <p:nvPr>
            <p:ph type="title"/>
          </p:nvPr>
        </p:nvSpPr>
        <p:spPr>
          <a:xfrm>
            <a:off x="838200" y="457200"/>
            <a:ext cx="97521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72" name="Google Shape;372;p49"/>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373" name="Google Shape;373;p49" descr="A picture containing vector graphics&#10;&#10;Description automatically generated"/>
          <p:cNvPicPr preferRelativeResize="0"/>
          <p:nvPr/>
        </p:nvPicPr>
        <p:blipFill rotWithShape="1">
          <a:blip r:embed="rId2">
            <a:alphaModFix/>
          </a:blip>
          <a:srcRect/>
          <a:stretch/>
        </p:blipFill>
        <p:spPr>
          <a:xfrm>
            <a:off x="10472404" y="128052"/>
            <a:ext cx="1223562" cy="1223562"/>
          </a:xfrm>
          <a:prstGeom prst="rect">
            <a:avLst/>
          </a:prstGeom>
          <a:noFill/>
          <a:ln>
            <a:noFill/>
          </a:ln>
        </p:spPr>
      </p:pic>
      <p:sp>
        <p:nvSpPr>
          <p:cNvPr id="374" name="Google Shape;374;p49"/>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75" name="Google Shape;375;p49"/>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76" name="Google Shape;376;p49"/>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377" name="Google Shape;377;p49"/>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3_Custom Layout 1">
  <p:cSld name="3_Custom Layout 1">
    <p:spTree>
      <p:nvGrpSpPr>
        <p:cNvPr id="1" name="Shape 378"/>
        <p:cNvGrpSpPr/>
        <p:nvPr/>
      </p:nvGrpSpPr>
      <p:grpSpPr>
        <a:xfrm>
          <a:off x="0" y="0"/>
          <a:ext cx="0" cy="0"/>
          <a:chOff x="0" y="0"/>
          <a:chExt cx="0" cy="0"/>
        </a:xfrm>
      </p:grpSpPr>
      <p:sp>
        <p:nvSpPr>
          <p:cNvPr id="379" name="Google Shape;379;p50"/>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80" name="Google Shape;380;p5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81" name="Google Shape;381;p50"/>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82" name="Google Shape;382;p50"/>
          <p:cNvPicPr preferRelativeResize="0"/>
          <p:nvPr/>
        </p:nvPicPr>
        <p:blipFill rotWithShape="1">
          <a:blip r:embed="rId2">
            <a:alphaModFix/>
          </a:blip>
          <a:srcRect/>
          <a:stretch/>
        </p:blipFill>
        <p:spPr>
          <a:xfrm>
            <a:off x="10958222" y="6330789"/>
            <a:ext cx="1136199" cy="505373"/>
          </a:xfrm>
          <a:prstGeom prst="rect">
            <a:avLst/>
          </a:prstGeom>
          <a:noFill/>
          <a:ln>
            <a:noFill/>
          </a:ln>
        </p:spPr>
      </p:pic>
      <p:sp>
        <p:nvSpPr>
          <p:cNvPr id="383" name="Google Shape;383;p50"/>
          <p:cNvSpPr txBox="1">
            <a:spLocks noGrp="1"/>
          </p:cNvSpPr>
          <p:nvPr>
            <p:ph type="body" idx="2"/>
          </p:nvPr>
        </p:nvSpPr>
        <p:spPr>
          <a:xfrm>
            <a:off x="838199" y="6413863"/>
            <a:ext cx="10030500" cy="2328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228600" algn="r">
              <a:lnSpc>
                <a:spcPct val="100000"/>
              </a:lnSpc>
              <a:spcBef>
                <a:spcPts val="500"/>
              </a:spcBef>
              <a:spcAft>
                <a:spcPts val="0"/>
              </a:spcAft>
              <a:buClr>
                <a:srgbClr val="109648"/>
              </a:buClr>
              <a:buSzPts val="1200"/>
              <a:buFont typeface="Arial"/>
              <a:buNone/>
              <a:defRPr sz="12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384"/>
        <p:cNvGrpSpPr/>
        <p:nvPr/>
      </p:nvGrpSpPr>
      <p:grpSpPr>
        <a:xfrm>
          <a:off x="0" y="0"/>
          <a:ext cx="0" cy="0"/>
          <a:chOff x="0" y="0"/>
          <a:chExt cx="0" cy="0"/>
        </a:xfrm>
      </p:grpSpPr>
      <p:sp>
        <p:nvSpPr>
          <p:cNvPr id="385" name="Google Shape;385;p51"/>
          <p:cNvSpPr/>
          <p:nvPr/>
        </p:nvSpPr>
        <p:spPr>
          <a:xfrm>
            <a:off x="0" y="6728728"/>
            <a:ext cx="12192000" cy="2031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86" name="Google Shape;386;p51"/>
          <p:cNvCxnSpPr/>
          <p:nvPr/>
        </p:nvCxnSpPr>
        <p:spPr>
          <a:xfrm>
            <a:off x="518160" y="1264888"/>
            <a:ext cx="11155800" cy="0"/>
          </a:xfrm>
          <a:prstGeom prst="straightConnector1">
            <a:avLst/>
          </a:prstGeom>
          <a:noFill/>
          <a:ln w="50800" cap="flat" cmpd="sng">
            <a:solidFill>
              <a:srgbClr val="109648"/>
            </a:solidFill>
            <a:prstDash val="solid"/>
            <a:miter lim="800000"/>
            <a:headEnd type="none" w="sm" len="sm"/>
            <a:tailEnd type="none" w="sm" len="sm"/>
          </a:ln>
        </p:spPr>
      </p:cxnSp>
      <p:sp>
        <p:nvSpPr>
          <p:cNvPr id="387" name="Google Shape;387;p51"/>
          <p:cNvSpPr txBox="1">
            <a:spLocks noGrp="1"/>
          </p:cNvSpPr>
          <p:nvPr>
            <p:ph type="body" idx="1"/>
          </p:nvPr>
        </p:nvSpPr>
        <p:spPr>
          <a:xfrm>
            <a:off x="521601" y="4953232"/>
            <a:ext cx="2974800" cy="521100"/>
          </a:xfrm>
          <a:prstGeom prst="rect">
            <a:avLst/>
          </a:prstGeom>
          <a:noFill/>
          <a:ln>
            <a:noFill/>
          </a:ln>
        </p:spPr>
        <p:txBody>
          <a:bodyPr spcFirstLastPara="1" wrap="square" lIns="91425" tIns="45700" rIns="91425" bIns="45700" anchor="b" anchorCtr="0">
            <a:noAutofit/>
          </a:bodyPr>
          <a:lstStyle>
            <a:lvl1pPr marL="457200" marR="0" lvl="0" indent="-228600" algn="l">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388" name="Google Shape;388;p51"/>
          <p:cNvCxnSpPr/>
          <p:nvPr/>
        </p:nvCxnSpPr>
        <p:spPr>
          <a:xfrm>
            <a:off x="436228" y="5941994"/>
            <a:ext cx="11150700" cy="0"/>
          </a:xfrm>
          <a:prstGeom prst="straightConnector1">
            <a:avLst/>
          </a:prstGeom>
          <a:noFill/>
          <a:ln w="50800" cap="flat" cmpd="sng">
            <a:solidFill>
              <a:srgbClr val="109648"/>
            </a:solidFill>
            <a:prstDash val="solid"/>
            <a:miter lim="800000"/>
            <a:headEnd type="none" w="sm" len="sm"/>
            <a:tailEnd type="none" w="sm" len="sm"/>
          </a:ln>
        </p:spPr>
      </p:cxnSp>
      <p:pic>
        <p:nvPicPr>
          <p:cNvPr id="389" name="Google Shape;389;p51"/>
          <p:cNvPicPr preferRelativeResize="0"/>
          <p:nvPr/>
        </p:nvPicPr>
        <p:blipFill rotWithShape="1">
          <a:blip r:embed="rId2">
            <a:alphaModFix/>
          </a:blip>
          <a:srcRect/>
          <a:stretch/>
        </p:blipFill>
        <p:spPr>
          <a:xfrm>
            <a:off x="518160" y="279657"/>
            <a:ext cx="1920239" cy="886664"/>
          </a:xfrm>
          <a:prstGeom prst="rect">
            <a:avLst/>
          </a:prstGeom>
          <a:noFill/>
          <a:ln>
            <a:noFill/>
          </a:ln>
        </p:spPr>
      </p:pic>
      <p:sp>
        <p:nvSpPr>
          <p:cNvPr id="390" name="Google Shape;390;p51"/>
          <p:cNvSpPr txBox="1"/>
          <p:nvPr/>
        </p:nvSpPr>
        <p:spPr>
          <a:xfrm>
            <a:off x="9525001" y="6151452"/>
            <a:ext cx="2057400" cy="4617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a:solidFill>
                  <a:schemeClr val="dk1"/>
                </a:solidFill>
                <a:latin typeface="Arial"/>
                <a:ea typeface="Arial"/>
                <a:cs typeface="Arial"/>
                <a:sym typeface="Arial"/>
              </a:rPr>
              <a:t>Version 3.0</a:t>
            </a:r>
            <a:endParaRPr/>
          </a:p>
        </p:txBody>
      </p:sp>
      <p:pic>
        <p:nvPicPr>
          <p:cNvPr id="391" name="Google Shape;391;p51"/>
          <p:cNvPicPr preferRelativeResize="0"/>
          <p:nvPr/>
        </p:nvPicPr>
        <p:blipFill rotWithShape="1">
          <a:blip r:embed="rId3">
            <a:alphaModFix/>
          </a:blip>
          <a:srcRect/>
          <a:stretch/>
        </p:blipFill>
        <p:spPr>
          <a:xfrm>
            <a:off x="7235207" y="1550094"/>
            <a:ext cx="4438633" cy="4105231"/>
          </a:xfrm>
          <a:prstGeom prst="rect">
            <a:avLst/>
          </a:prstGeom>
          <a:noFill/>
          <a:ln>
            <a:noFill/>
          </a:ln>
        </p:spPr>
      </p:pic>
      <p:pic>
        <p:nvPicPr>
          <p:cNvPr id="392" name="Google Shape;392;p51"/>
          <p:cNvPicPr preferRelativeResize="0"/>
          <p:nvPr/>
        </p:nvPicPr>
        <p:blipFill rotWithShape="1">
          <a:blip r:embed="rId3">
            <a:alphaModFix/>
          </a:blip>
          <a:srcRect/>
          <a:stretch/>
        </p:blipFill>
        <p:spPr>
          <a:xfrm>
            <a:off x="7235207" y="1550094"/>
            <a:ext cx="4438633" cy="4105231"/>
          </a:xfrm>
          <a:prstGeom prst="rect">
            <a:avLst/>
          </a:prstGeom>
          <a:noFill/>
          <a:ln>
            <a:noFill/>
          </a:ln>
        </p:spPr>
      </p:pic>
      <p:sp>
        <p:nvSpPr>
          <p:cNvPr id="393" name="Google Shape;393;p51"/>
          <p:cNvSpPr txBox="1">
            <a:spLocks noGrp="1"/>
          </p:cNvSpPr>
          <p:nvPr>
            <p:ph type="body" idx="2"/>
          </p:nvPr>
        </p:nvSpPr>
        <p:spPr>
          <a:xfrm>
            <a:off x="518160" y="2110490"/>
            <a:ext cx="7607400" cy="1588500"/>
          </a:xfrm>
          <a:prstGeom prst="rect">
            <a:avLst/>
          </a:prstGeom>
          <a:noFill/>
          <a:ln>
            <a:noFill/>
          </a:ln>
        </p:spPr>
        <p:txBody>
          <a:bodyPr spcFirstLastPara="1" wrap="square" lIns="91425" tIns="45700" rIns="91425" bIns="45700" anchor="t" anchorCtr="0">
            <a:noAutofit/>
          </a:bodyPr>
          <a:lstStyle>
            <a:lvl1pPr marL="457200" marR="0" lvl="0" indent="-228600" algn="l">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94" name="Google Shape;394;p51"/>
          <p:cNvSpPr txBox="1"/>
          <p:nvPr/>
        </p:nvSpPr>
        <p:spPr>
          <a:xfrm>
            <a:off x="520953" y="3105834"/>
            <a:ext cx="6451200" cy="1200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i="1">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pic>
        <p:nvPicPr>
          <p:cNvPr id="395" name="Google Shape;395;p51"/>
          <p:cNvPicPr preferRelativeResize="0"/>
          <p:nvPr/>
        </p:nvPicPr>
        <p:blipFill rotWithShape="1">
          <a:blip r:embed="rId4">
            <a:alphaModFix/>
          </a:blip>
          <a:srcRect/>
          <a:stretch/>
        </p:blipFill>
        <p:spPr>
          <a:xfrm>
            <a:off x="10230534" y="279657"/>
            <a:ext cx="1443305" cy="9144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ustom Layout 2">
  <p:cSld name="Custom Layout 2">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8" name="Google Shape;48;p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9" name="Google Shape;49;p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 name="Google Shape;50;p6"/>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1" name="Google Shape;51;p6"/>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52" name="Google Shape;52;p6"/>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1_Title Slide 2">
  <p:cSld name="1_Title Slide 2">
    <p:spTree>
      <p:nvGrpSpPr>
        <p:cNvPr id="1" name="Shape 396"/>
        <p:cNvGrpSpPr/>
        <p:nvPr/>
      </p:nvGrpSpPr>
      <p:grpSpPr>
        <a:xfrm>
          <a:off x="0" y="0"/>
          <a:ext cx="0" cy="0"/>
          <a:chOff x="0" y="0"/>
          <a:chExt cx="0" cy="0"/>
        </a:xfrm>
      </p:grpSpPr>
      <p:sp>
        <p:nvSpPr>
          <p:cNvPr id="397" name="Google Shape;397;p52"/>
          <p:cNvSpPr/>
          <p:nvPr/>
        </p:nvSpPr>
        <p:spPr>
          <a:xfrm>
            <a:off x="0" y="6728728"/>
            <a:ext cx="12192000" cy="2031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98" name="Google Shape;398;p52"/>
          <p:cNvCxnSpPr/>
          <p:nvPr/>
        </p:nvCxnSpPr>
        <p:spPr>
          <a:xfrm>
            <a:off x="518160" y="1264888"/>
            <a:ext cx="11155800" cy="0"/>
          </a:xfrm>
          <a:prstGeom prst="straightConnector1">
            <a:avLst/>
          </a:prstGeom>
          <a:noFill/>
          <a:ln w="50800" cap="flat" cmpd="sng">
            <a:solidFill>
              <a:srgbClr val="109648"/>
            </a:solidFill>
            <a:prstDash val="solid"/>
            <a:miter lim="800000"/>
            <a:headEnd type="none" w="sm" len="sm"/>
            <a:tailEnd type="none" w="sm" len="sm"/>
          </a:ln>
        </p:spPr>
      </p:cxnSp>
      <p:cxnSp>
        <p:nvCxnSpPr>
          <p:cNvPr id="399" name="Google Shape;399;p52"/>
          <p:cNvCxnSpPr/>
          <p:nvPr/>
        </p:nvCxnSpPr>
        <p:spPr>
          <a:xfrm>
            <a:off x="436228" y="5941994"/>
            <a:ext cx="11150700" cy="0"/>
          </a:xfrm>
          <a:prstGeom prst="straightConnector1">
            <a:avLst/>
          </a:prstGeom>
          <a:noFill/>
          <a:ln w="50800" cap="flat" cmpd="sng">
            <a:solidFill>
              <a:srgbClr val="109648"/>
            </a:solidFill>
            <a:prstDash val="solid"/>
            <a:miter lim="800000"/>
            <a:headEnd type="none" w="sm" len="sm"/>
            <a:tailEnd type="none" w="sm" len="sm"/>
          </a:ln>
        </p:spPr>
      </p:cxnSp>
      <p:sp>
        <p:nvSpPr>
          <p:cNvPr id="400" name="Google Shape;400;p52"/>
          <p:cNvSpPr txBox="1"/>
          <p:nvPr/>
        </p:nvSpPr>
        <p:spPr>
          <a:xfrm>
            <a:off x="9525001" y="6151452"/>
            <a:ext cx="2057400" cy="4617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a:solidFill>
                  <a:schemeClr val="dk1"/>
                </a:solidFill>
                <a:latin typeface="Arial"/>
                <a:ea typeface="Arial"/>
                <a:cs typeface="Arial"/>
                <a:sym typeface="Arial"/>
              </a:rPr>
              <a:t>Version 3.0</a:t>
            </a:r>
            <a:endParaRPr/>
          </a:p>
        </p:txBody>
      </p:sp>
      <p:pic>
        <p:nvPicPr>
          <p:cNvPr id="401" name="Google Shape;401;p52"/>
          <p:cNvPicPr preferRelativeResize="0"/>
          <p:nvPr/>
        </p:nvPicPr>
        <p:blipFill rotWithShape="1">
          <a:blip r:embed="rId2">
            <a:alphaModFix/>
          </a:blip>
          <a:srcRect/>
          <a:stretch/>
        </p:blipFill>
        <p:spPr>
          <a:xfrm>
            <a:off x="7235207" y="1550094"/>
            <a:ext cx="4438633" cy="4105231"/>
          </a:xfrm>
          <a:prstGeom prst="rect">
            <a:avLst/>
          </a:prstGeom>
          <a:noFill/>
          <a:ln>
            <a:noFill/>
          </a:ln>
        </p:spPr>
      </p:pic>
      <p:pic>
        <p:nvPicPr>
          <p:cNvPr id="402" name="Google Shape;402;p52"/>
          <p:cNvPicPr preferRelativeResize="0"/>
          <p:nvPr/>
        </p:nvPicPr>
        <p:blipFill rotWithShape="1">
          <a:blip r:embed="rId2">
            <a:alphaModFix/>
          </a:blip>
          <a:srcRect/>
          <a:stretch/>
        </p:blipFill>
        <p:spPr>
          <a:xfrm>
            <a:off x="7235207" y="1550094"/>
            <a:ext cx="4438633" cy="4105231"/>
          </a:xfrm>
          <a:prstGeom prst="rect">
            <a:avLst/>
          </a:prstGeom>
          <a:noFill/>
          <a:ln>
            <a:noFill/>
          </a:ln>
        </p:spPr>
      </p:pic>
      <p:sp>
        <p:nvSpPr>
          <p:cNvPr id="403" name="Google Shape;403;p52"/>
          <p:cNvSpPr txBox="1"/>
          <p:nvPr/>
        </p:nvSpPr>
        <p:spPr>
          <a:xfrm>
            <a:off x="518160" y="3851013"/>
            <a:ext cx="6451200" cy="1200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i="1">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sp>
        <p:nvSpPr>
          <p:cNvPr id="404" name="Google Shape;404;p52"/>
          <p:cNvSpPr txBox="1">
            <a:spLocks noGrp="1"/>
          </p:cNvSpPr>
          <p:nvPr>
            <p:ph type="body" idx="1"/>
          </p:nvPr>
        </p:nvSpPr>
        <p:spPr>
          <a:xfrm>
            <a:off x="518160" y="2110490"/>
            <a:ext cx="7607400" cy="1588500"/>
          </a:xfrm>
          <a:prstGeom prst="rect">
            <a:avLst/>
          </a:prstGeom>
          <a:noFill/>
          <a:ln>
            <a:noFill/>
          </a:ln>
        </p:spPr>
        <p:txBody>
          <a:bodyPr spcFirstLastPara="1" wrap="square" lIns="91425" tIns="45700" rIns="91425" bIns="45700" anchor="t" anchorCtr="0">
            <a:noAutofit/>
          </a:bodyPr>
          <a:lstStyle>
            <a:lvl1pPr marL="457200" marR="0" lvl="0" indent="-228600" algn="l">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05" name="Google Shape;405;p52"/>
          <p:cNvSpPr txBox="1">
            <a:spLocks noGrp="1"/>
          </p:cNvSpPr>
          <p:nvPr>
            <p:ph type="body" idx="2"/>
          </p:nvPr>
        </p:nvSpPr>
        <p:spPr>
          <a:xfrm>
            <a:off x="521601" y="4953232"/>
            <a:ext cx="2974800" cy="521100"/>
          </a:xfrm>
          <a:prstGeom prst="rect">
            <a:avLst/>
          </a:prstGeom>
          <a:noFill/>
          <a:ln>
            <a:noFill/>
          </a:ln>
        </p:spPr>
        <p:txBody>
          <a:bodyPr spcFirstLastPara="1" wrap="square" lIns="91425" tIns="45700" rIns="91425" bIns="45700" anchor="b" anchorCtr="0">
            <a:noAutofit/>
          </a:bodyPr>
          <a:lstStyle>
            <a:lvl1pPr marL="457200" marR="0" lvl="0" indent="-228600" algn="l">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06" name="Google Shape;406;p52"/>
          <p:cNvPicPr preferRelativeResize="0"/>
          <p:nvPr/>
        </p:nvPicPr>
        <p:blipFill rotWithShape="1">
          <a:blip r:embed="rId3">
            <a:alphaModFix/>
          </a:blip>
          <a:srcRect/>
          <a:stretch/>
        </p:blipFill>
        <p:spPr>
          <a:xfrm>
            <a:off x="10230534" y="279657"/>
            <a:ext cx="1443305" cy="914400"/>
          </a:xfrm>
          <a:prstGeom prst="rect">
            <a:avLst/>
          </a:prstGeom>
          <a:noFill/>
          <a:ln>
            <a:noFill/>
          </a:ln>
        </p:spPr>
      </p:pic>
      <p:pic>
        <p:nvPicPr>
          <p:cNvPr id="407" name="Google Shape;407;p52"/>
          <p:cNvPicPr preferRelativeResize="0"/>
          <p:nvPr/>
        </p:nvPicPr>
        <p:blipFill rotWithShape="1">
          <a:blip r:embed="rId4">
            <a:alphaModFix/>
          </a:blip>
          <a:srcRect/>
          <a:stretch/>
        </p:blipFill>
        <p:spPr>
          <a:xfrm>
            <a:off x="518160" y="279657"/>
            <a:ext cx="1920239" cy="886664"/>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Custom Layout 2 w/ Reference Box">
  <p:cSld name="Custom Layout 2 w/ Reference Box">
    <p:spTree>
      <p:nvGrpSpPr>
        <p:cNvPr id="1" name="Shape 408"/>
        <p:cNvGrpSpPr/>
        <p:nvPr/>
      </p:nvGrpSpPr>
      <p:grpSpPr>
        <a:xfrm>
          <a:off x="0" y="0"/>
          <a:ext cx="0" cy="0"/>
          <a:chOff x="0" y="0"/>
          <a:chExt cx="0" cy="0"/>
        </a:xfrm>
      </p:grpSpPr>
      <p:sp>
        <p:nvSpPr>
          <p:cNvPr id="409" name="Google Shape;409;p53"/>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0" name="Google Shape;410;p53"/>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11" name="Google Shape;411;p53"/>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12" name="Google Shape;412;p53"/>
          <p:cNvSpPr txBox="1">
            <a:spLocks noGrp="1"/>
          </p:cNvSpPr>
          <p:nvPr>
            <p:ph type="body" idx="2"/>
          </p:nvPr>
        </p:nvSpPr>
        <p:spPr>
          <a:xfrm>
            <a:off x="4765953" y="6510232"/>
            <a:ext cx="4772700" cy="211200"/>
          </a:xfrm>
          <a:prstGeom prst="rect">
            <a:avLst/>
          </a:prstGeom>
          <a:noFill/>
          <a:ln>
            <a:noFill/>
          </a:ln>
        </p:spPr>
        <p:txBody>
          <a:bodyPr spcFirstLastPara="1" wrap="square" lIns="91425" tIns="45700" rIns="91425" bIns="45700" anchor="t" anchorCtr="0">
            <a:noAutofit/>
          </a:bodyPr>
          <a:lstStyle>
            <a:lvl1pPr marL="457200" marR="0" lvl="0" indent="-228600" algn="r">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13" name="Google Shape;413;p53"/>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14" name="Google Shape;414;p53"/>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415" name="Google Shape;415;p53"/>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2_Custom Layout">
  <p:cSld name="2_Custom Layout">
    <p:spTree>
      <p:nvGrpSpPr>
        <p:cNvPr id="1" name="Shape 416"/>
        <p:cNvGrpSpPr/>
        <p:nvPr/>
      </p:nvGrpSpPr>
      <p:grpSpPr>
        <a:xfrm>
          <a:off x="0" y="0"/>
          <a:ext cx="0" cy="0"/>
          <a:chOff x="0" y="0"/>
          <a:chExt cx="0" cy="0"/>
        </a:xfrm>
      </p:grpSpPr>
      <p:sp>
        <p:nvSpPr>
          <p:cNvPr id="417" name="Google Shape;417;p54"/>
          <p:cNvSpPr txBox="1"/>
          <p:nvPr/>
        </p:nvSpPr>
        <p:spPr>
          <a:xfrm>
            <a:off x="838200" y="422510"/>
            <a:ext cx="6143700" cy="769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Course Icons </a:t>
            </a:r>
            <a:r>
              <a:rPr lang="fr-FR" sz="4400" b="0" i="0" u="none" strike="noStrike" cap="none">
                <a:solidFill>
                  <a:srgbClr val="000000"/>
                </a:solidFill>
                <a:latin typeface="Libre Franklin Medium"/>
                <a:ea typeface="Libre Franklin Medium"/>
                <a:cs typeface="Libre Franklin Medium"/>
                <a:sym typeface="Libre Franklin Medium"/>
              </a:rPr>
              <a:t>Key</a:t>
            </a:r>
            <a:endParaRPr sz="1800">
              <a:solidFill>
                <a:schemeClr val="dk1"/>
              </a:solidFill>
              <a:latin typeface="Arial"/>
              <a:ea typeface="Arial"/>
              <a:cs typeface="Arial"/>
              <a:sym typeface="Arial"/>
            </a:endParaRPr>
          </a:p>
        </p:txBody>
      </p:sp>
      <p:sp>
        <p:nvSpPr>
          <p:cNvPr id="418" name="Google Shape;418;p54"/>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aphicFrame>
        <p:nvGraphicFramePr>
          <p:cNvPr id="419" name="Google Shape;419;p54"/>
          <p:cNvGraphicFramePr/>
          <p:nvPr/>
        </p:nvGraphicFramePr>
        <p:xfrm>
          <a:off x="1505065" y="1917027"/>
          <a:ext cx="9181875" cy="4276750"/>
        </p:xfrm>
        <a:graphic>
          <a:graphicData uri="http://schemas.openxmlformats.org/drawingml/2006/table">
            <a:tbl>
              <a:tblPr>
                <a:noFill/>
                <a:tableStyleId>{2718D326-91E0-486E-8B14-0C4C74DF8DCF}</a:tableStyleId>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5">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Icon</a:t>
                      </a:r>
                      <a:endParaRPr sz="18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Use</a:t>
                      </a:r>
                      <a:endParaRPr sz="18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Objectives </a:t>
                      </a:r>
                      <a:r>
                        <a:rPr lang="fr-FR" sz="2000" b="0" u="none" strike="noStrike" cap="none">
                          <a:solidFill>
                            <a:schemeClr val="dk1"/>
                          </a:solidFill>
                          <a:latin typeface="Arial"/>
                          <a:ea typeface="Arial"/>
                          <a:cs typeface="Arial"/>
                          <a:sym typeface="Arial"/>
                        </a:rPr>
                        <a:t>of</a:t>
                      </a:r>
                      <a:r>
                        <a:rPr lang="fr-FR" sz="2000" u="none" strike="noStrike" cap="none">
                          <a:solidFill>
                            <a:schemeClr val="dk1"/>
                          </a:solidFill>
                          <a:latin typeface="Arial"/>
                          <a:ea typeface="Arial"/>
                          <a:cs typeface="Arial"/>
                          <a:sym typeface="Arial"/>
                        </a:rPr>
                        <a:t> the lesson</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Discovery Dialogue </a:t>
                      </a:r>
                      <a:r>
                        <a:rPr lang="fr-FR" sz="2000" u="none" strike="noStrike" cap="none">
                          <a:solidFill>
                            <a:schemeClr val="dk1"/>
                          </a:solidFill>
                          <a:latin typeface="Arial"/>
                          <a:ea typeface="Arial"/>
                          <a:cs typeface="Arial"/>
                          <a:sym typeface="Arial"/>
                        </a:rPr>
                        <a:t>invites sharing of ideas and experiences</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5">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Activity </a:t>
                      </a:r>
                      <a:r>
                        <a:rPr lang="fr-FR" sz="2000" b="0" u="none" strike="noStrike" cap="none">
                          <a:solidFill>
                            <a:schemeClr val="dk1"/>
                          </a:solidFill>
                          <a:latin typeface="Arial"/>
                          <a:ea typeface="Arial"/>
                          <a:cs typeface="Arial"/>
                          <a:sym typeface="Arial"/>
                        </a:rPr>
                        <a:t>completed by </a:t>
                      </a:r>
                      <a:r>
                        <a:rPr lang="fr-FR" sz="2000" u="none" strike="noStrike" cap="none">
                          <a:solidFill>
                            <a:schemeClr val="dk1"/>
                          </a:solidFill>
                          <a:latin typeface="Arial"/>
                          <a:ea typeface="Arial"/>
                          <a:cs typeface="Arial"/>
                          <a:sym typeface="Arial"/>
                        </a:rPr>
                        <a:t>individual or group</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00">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Highlight </a:t>
                      </a:r>
                      <a:r>
                        <a:rPr lang="fr-FR" sz="2000" b="0" u="none" strike="noStrike" cap="none">
                          <a:solidFill>
                            <a:schemeClr val="dk1"/>
                          </a:solidFill>
                          <a:latin typeface="Arial"/>
                          <a:ea typeface="Arial"/>
                          <a:cs typeface="Arial"/>
                          <a:sym typeface="Arial"/>
                        </a:rPr>
                        <a:t>of </a:t>
                      </a:r>
                      <a:r>
                        <a:rPr lang="fr-FR" sz="2000" u="none" strike="noStrike" cap="none">
                          <a:solidFill>
                            <a:schemeClr val="dk1"/>
                          </a:solidFill>
                          <a:latin typeface="Arial"/>
                          <a:ea typeface="Arial"/>
                          <a:cs typeface="Arial"/>
                          <a:sym typeface="Arial"/>
                        </a:rPr>
                        <a:t>multisectoral or One Health approach</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420" name="Google Shape;420;p54" descr="Objectives Icon"/>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421" name="Google Shape;421;p54" descr="Discovery Dialogue "/>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422" name="Google Shape;422;p54" descr="Activity Icon"/>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423" name="Google Shape;423;p54" descr="A picture containing vector graphics&#10;&#10;Description automatically generated"/>
          <p:cNvPicPr preferRelativeResize="0"/>
          <p:nvPr/>
        </p:nvPicPr>
        <p:blipFill rotWithShape="1">
          <a:blip r:embed="rId5">
            <a:alphaModFix/>
          </a:blip>
          <a:srcRect/>
          <a:stretch/>
        </p:blipFill>
        <p:spPr>
          <a:xfrm>
            <a:off x="1802921" y="5192453"/>
            <a:ext cx="1121436" cy="1138518"/>
          </a:xfrm>
          <a:prstGeom prst="rect">
            <a:avLst/>
          </a:prstGeom>
          <a:noFill/>
          <a:ln>
            <a:noFill/>
          </a:ln>
        </p:spPr>
      </p:pic>
      <p:sp>
        <p:nvSpPr>
          <p:cNvPr id="424" name="Google Shape;424;p54"/>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25" name="Google Shape;425;p54"/>
          <p:cNvPicPr preferRelativeResize="0"/>
          <p:nvPr/>
        </p:nvPicPr>
        <p:blipFill rotWithShape="1">
          <a:blip r:embed="rId6">
            <a:alphaModFix/>
          </a:blip>
          <a:srcRect/>
          <a:stretch/>
        </p:blipFill>
        <p:spPr>
          <a:xfrm>
            <a:off x="9722808" y="6330789"/>
            <a:ext cx="1097280" cy="505373"/>
          </a:xfrm>
          <a:prstGeom prst="rect">
            <a:avLst/>
          </a:prstGeom>
          <a:noFill/>
          <a:ln>
            <a:noFill/>
          </a:ln>
        </p:spPr>
      </p:pic>
      <p:pic>
        <p:nvPicPr>
          <p:cNvPr id="426" name="Google Shape;426;p54"/>
          <p:cNvPicPr preferRelativeResize="0"/>
          <p:nvPr/>
        </p:nvPicPr>
        <p:blipFill rotWithShape="1">
          <a:blip r:embed="rId7">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Objectives">
  <p:cSld name="Objectives">
    <p:spTree>
      <p:nvGrpSpPr>
        <p:cNvPr id="1" name="Shape 427"/>
        <p:cNvGrpSpPr/>
        <p:nvPr/>
      </p:nvGrpSpPr>
      <p:grpSpPr>
        <a:xfrm>
          <a:off x="0" y="0"/>
          <a:ext cx="0" cy="0"/>
          <a:chOff x="0" y="0"/>
          <a:chExt cx="0" cy="0"/>
        </a:xfrm>
      </p:grpSpPr>
      <p:pic>
        <p:nvPicPr>
          <p:cNvPr id="428" name="Google Shape;428;p55" descr="Objectives Icon"/>
          <p:cNvPicPr preferRelativeResize="0"/>
          <p:nvPr/>
        </p:nvPicPr>
        <p:blipFill rotWithShape="1">
          <a:blip r:embed="rId2">
            <a:alphaModFix/>
          </a:blip>
          <a:srcRect/>
          <a:stretch/>
        </p:blipFill>
        <p:spPr>
          <a:xfrm>
            <a:off x="10883960" y="146159"/>
            <a:ext cx="939679" cy="895132"/>
          </a:xfrm>
          <a:prstGeom prst="rect">
            <a:avLst/>
          </a:prstGeom>
          <a:noFill/>
          <a:ln>
            <a:noFill/>
          </a:ln>
        </p:spPr>
      </p:pic>
      <p:sp>
        <p:nvSpPr>
          <p:cNvPr id="429" name="Google Shape;429;p55"/>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5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30" name="Google Shape;430;p55"/>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31" name="Google Shape;431;p55"/>
          <p:cNvSpPr txBox="1"/>
          <p:nvPr/>
        </p:nvSpPr>
        <p:spPr>
          <a:xfrm>
            <a:off x="838200" y="422510"/>
            <a:ext cx="10515600" cy="769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Learning Objectives</a:t>
            </a:r>
            <a:endParaRPr sz="1800">
              <a:solidFill>
                <a:schemeClr val="dk1"/>
              </a:solidFill>
              <a:latin typeface="Arial"/>
              <a:ea typeface="Arial"/>
              <a:cs typeface="Arial"/>
              <a:sym typeface="Arial"/>
            </a:endParaRPr>
          </a:p>
        </p:txBody>
      </p:sp>
      <p:sp>
        <p:nvSpPr>
          <p:cNvPr id="432" name="Google Shape;432;p55"/>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33" name="Google Shape;433;p55"/>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434" name="Google Shape;434;p55"/>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Surveillance Cycle">
  <p:cSld name="Surveillance Cycle">
    <p:spTree>
      <p:nvGrpSpPr>
        <p:cNvPr id="1" name="Shape 435"/>
        <p:cNvGrpSpPr/>
        <p:nvPr/>
      </p:nvGrpSpPr>
      <p:grpSpPr>
        <a:xfrm>
          <a:off x="0" y="0"/>
          <a:ext cx="0" cy="0"/>
          <a:chOff x="0" y="0"/>
          <a:chExt cx="0" cy="0"/>
        </a:xfrm>
      </p:grpSpPr>
      <p:sp>
        <p:nvSpPr>
          <p:cNvPr id="436" name="Google Shape;436;p56"/>
          <p:cNvSpPr txBox="1"/>
          <p:nvPr/>
        </p:nvSpPr>
        <p:spPr>
          <a:xfrm>
            <a:off x="838200" y="422510"/>
            <a:ext cx="10515600" cy="769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a:solidFill>
                <a:schemeClr val="dk1"/>
              </a:solidFill>
              <a:latin typeface="Arial"/>
              <a:ea typeface="Arial"/>
              <a:cs typeface="Arial"/>
              <a:sym typeface="Arial"/>
            </a:endParaRPr>
          </a:p>
        </p:txBody>
      </p:sp>
      <p:sp>
        <p:nvSpPr>
          <p:cNvPr id="437" name="Google Shape;437;p56"/>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38" name="Google Shape;438;p56"/>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39" name="Google Shape;439;p56"/>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440" name="Google Shape;440;p56"/>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Surveillance Cycle + Monitor">
  <p:cSld name="Surveillance Cycle + Monitor">
    <p:spTree>
      <p:nvGrpSpPr>
        <p:cNvPr id="1" name="Shape 441"/>
        <p:cNvGrpSpPr/>
        <p:nvPr/>
      </p:nvGrpSpPr>
      <p:grpSpPr>
        <a:xfrm>
          <a:off x="0" y="0"/>
          <a:ext cx="0" cy="0"/>
          <a:chOff x="0" y="0"/>
          <a:chExt cx="0" cy="0"/>
        </a:xfrm>
      </p:grpSpPr>
      <p:sp>
        <p:nvSpPr>
          <p:cNvPr id="442" name="Google Shape;442;p57"/>
          <p:cNvSpPr txBox="1"/>
          <p:nvPr/>
        </p:nvSpPr>
        <p:spPr>
          <a:xfrm>
            <a:off x="838200" y="422510"/>
            <a:ext cx="10515600" cy="769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a:solidFill>
                <a:schemeClr val="dk1"/>
              </a:solidFill>
              <a:latin typeface="Arial"/>
              <a:ea typeface="Arial"/>
              <a:cs typeface="Arial"/>
              <a:sym typeface="Arial"/>
            </a:endParaRPr>
          </a:p>
        </p:txBody>
      </p:sp>
      <p:sp>
        <p:nvSpPr>
          <p:cNvPr id="443" name="Google Shape;443;p57"/>
          <p:cNvSpPr/>
          <p:nvPr/>
        </p:nvSpPr>
        <p:spPr>
          <a:xfrm>
            <a:off x="3057525" y="1857375"/>
            <a:ext cx="6486600" cy="4100400"/>
          </a:xfrm>
          <a:prstGeom prst="ellipse">
            <a:avLst/>
          </a:prstGeom>
          <a:solidFill>
            <a:srgbClr val="C4E0B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44" name="Google Shape;444;p57"/>
          <p:cNvSpPr txBox="1"/>
          <p:nvPr/>
        </p:nvSpPr>
        <p:spPr>
          <a:xfrm>
            <a:off x="3914774" y="3353633"/>
            <a:ext cx="4772100" cy="1108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6600" b="1">
                <a:solidFill>
                  <a:srgbClr val="00943B"/>
                </a:solidFill>
                <a:latin typeface="Arial"/>
                <a:ea typeface="Arial"/>
                <a:cs typeface="Arial"/>
                <a:sym typeface="Arial"/>
              </a:rPr>
              <a:t>MONITOR</a:t>
            </a:r>
            <a:endParaRPr/>
          </a:p>
        </p:txBody>
      </p:sp>
      <p:sp>
        <p:nvSpPr>
          <p:cNvPr id="445" name="Google Shape;445;p57"/>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46" name="Google Shape;446;p57"/>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47" name="Google Shape;447;p57"/>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448" name="Google Shape;448;p57"/>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1_Surveillance Cycle + Monitor_French">
  <p:cSld name="1_Surveillance Cycle + Monitor_French">
    <p:spTree>
      <p:nvGrpSpPr>
        <p:cNvPr id="1" name="Shape 449"/>
        <p:cNvGrpSpPr/>
        <p:nvPr/>
      </p:nvGrpSpPr>
      <p:grpSpPr>
        <a:xfrm>
          <a:off x="0" y="0"/>
          <a:ext cx="0" cy="0"/>
          <a:chOff x="0" y="0"/>
          <a:chExt cx="0" cy="0"/>
        </a:xfrm>
      </p:grpSpPr>
      <p:sp>
        <p:nvSpPr>
          <p:cNvPr id="450" name="Google Shape;450;p58"/>
          <p:cNvSpPr txBox="1"/>
          <p:nvPr/>
        </p:nvSpPr>
        <p:spPr>
          <a:xfrm>
            <a:off x="838200" y="422510"/>
            <a:ext cx="10515600" cy="144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Cycle de surveillance de la santé publique</a:t>
            </a:r>
            <a:endParaRPr sz="4400">
              <a:solidFill>
                <a:schemeClr val="dk1"/>
              </a:solidFill>
              <a:latin typeface="Arial"/>
              <a:ea typeface="Arial"/>
              <a:cs typeface="Arial"/>
              <a:sym typeface="Arial"/>
            </a:endParaRPr>
          </a:p>
        </p:txBody>
      </p:sp>
      <p:sp>
        <p:nvSpPr>
          <p:cNvPr id="451" name="Google Shape;451;p58"/>
          <p:cNvSpPr/>
          <p:nvPr/>
        </p:nvSpPr>
        <p:spPr>
          <a:xfrm>
            <a:off x="3057525" y="1857375"/>
            <a:ext cx="6486600" cy="4100400"/>
          </a:xfrm>
          <a:prstGeom prst="ellipse">
            <a:avLst/>
          </a:prstGeom>
          <a:solidFill>
            <a:srgbClr val="C4E0B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52" name="Google Shape;452;p58"/>
          <p:cNvSpPr txBox="1"/>
          <p:nvPr/>
        </p:nvSpPr>
        <p:spPr>
          <a:xfrm>
            <a:off x="3357818" y="3353633"/>
            <a:ext cx="6060600" cy="1108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6600" b="1">
                <a:solidFill>
                  <a:srgbClr val="00943B"/>
                </a:solidFill>
                <a:latin typeface="Arial"/>
                <a:ea typeface="Arial"/>
                <a:cs typeface="Arial"/>
                <a:sym typeface="Arial"/>
              </a:rPr>
              <a:t>SURVEILLER</a:t>
            </a:r>
            <a:endParaRPr/>
          </a:p>
        </p:txBody>
      </p:sp>
      <p:sp>
        <p:nvSpPr>
          <p:cNvPr id="453" name="Google Shape;453;p58"/>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54" name="Google Shape;454;p58"/>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55" name="Google Shape;455;p58"/>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456" name="Google Shape;456;p58"/>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Discovery_Dialogue">
  <p:cSld name="Discovery_Dialogue">
    <p:spTree>
      <p:nvGrpSpPr>
        <p:cNvPr id="1" name="Shape 457"/>
        <p:cNvGrpSpPr/>
        <p:nvPr/>
      </p:nvGrpSpPr>
      <p:grpSpPr>
        <a:xfrm>
          <a:off x="0" y="0"/>
          <a:ext cx="0" cy="0"/>
          <a:chOff x="0" y="0"/>
          <a:chExt cx="0" cy="0"/>
        </a:xfrm>
      </p:grpSpPr>
      <p:pic>
        <p:nvPicPr>
          <p:cNvPr id="458" name="Google Shape;458;p59"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459" name="Google Shape;459;p59"/>
          <p:cNvSpPr txBox="1">
            <a:spLocks noGrp="1"/>
          </p:cNvSpPr>
          <p:nvPr>
            <p:ph type="title"/>
          </p:nvPr>
        </p:nvSpPr>
        <p:spPr>
          <a:xfrm>
            <a:off x="838200" y="457200"/>
            <a:ext cx="97521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60" name="Google Shape;460;p59"/>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61" name="Google Shape;461;p59"/>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2" name="Google Shape;462;p59"/>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63" name="Google Shape;463;p59"/>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464" name="Google Shape;464;p59"/>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1_Discovery_Dialogue">
  <p:cSld name="1_Discovery_Dialogue">
    <p:spTree>
      <p:nvGrpSpPr>
        <p:cNvPr id="1" name="Shape 465"/>
        <p:cNvGrpSpPr/>
        <p:nvPr/>
      </p:nvGrpSpPr>
      <p:grpSpPr>
        <a:xfrm>
          <a:off x="0" y="0"/>
          <a:ext cx="0" cy="0"/>
          <a:chOff x="0" y="0"/>
          <a:chExt cx="0" cy="0"/>
        </a:xfrm>
      </p:grpSpPr>
      <p:pic>
        <p:nvPicPr>
          <p:cNvPr id="466" name="Google Shape;466;p60"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467" name="Google Shape;467;p60"/>
          <p:cNvSpPr txBox="1">
            <a:spLocks noGrp="1"/>
          </p:cNvSpPr>
          <p:nvPr>
            <p:ph type="title"/>
          </p:nvPr>
        </p:nvSpPr>
        <p:spPr>
          <a:xfrm>
            <a:off x="838200" y="447675"/>
            <a:ext cx="9752100" cy="800100"/>
          </a:xfrm>
          <a:prstGeom prst="rect">
            <a:avLst/>
          </a:prstGeom>
          <a:solidFill>
            <a:srgbClr val="E7C2F6"/>
          </a:solid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68" name="Google Shape;468;p60"/>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69" name="Google Shape;469;p60"/>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0" name="Google Shape;470;p60"/>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71" name="Google Shape;471;p60"/>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472" name="Google Shape;472;p60"/>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Activity">
  <p:cSld name="Activity">
    <p:spTree>
      <p:nvGrpSpPr>
        <p:cNvPr id="1" name="Shape 473"/>
        <p:cNvGrpSpPr/>
        <p:nvPr/>
      </p:nvGrpSpPr>
      <p:grpSpPr>
        <a:xfrm>
          <a:off x="0" y="0"/>
          <a:ext cx="0" cy="0"/>
          <a:chOff x="0" y="0"/>
          <a:chExt cx="0" cy="0"/>
        </a:xfrm>
      </p:grpSpPr>
      <p:sp>
        <p:nvSpPr>
          <p:cNvPr id="474" name="Google Shape;474;p61"/>
          <p:cNvSpPr txBox="1">
            <a:spLocks noGrp="1"/>
          </p:cNvSpPr>
          <p:nvPr>
            <p:ph type="title"/>
          </p:nvPr>
        </p:nvSpPr>
        <p:spPr>
          <a:xfrm>
            <a:off x="838200" y="457200"/>
            <a:ext cx="97521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475" name="Google Shape;475;p61"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476" name="Google Shape;476;p61"/>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7" name="Google Shape;477;p61"/>
          <p:cNvSpPr txBox="1"/>
          <p:nvPr/>
        </p:nvSpPr>
        <p:spPr>
          <a:xfrm>
            <a:off x="1007013" y="2951946"/>
            <a:ext cx="10178100" cy="954300"/>
          </a:xfrm>
          <a:prstGeom prst="rect">
            <a:avLst/>
          </a:prstGeom>
          <a:noFill/>
          <a:ln w="38100" cap="flat" cmpd="sng">
            <a:solidFill>
              <a:srgbClr val="00140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a:solidFill>
                  <a:schemeClr val="dk1"/>
                </a:solidFill>
                <a:latin typeface="Arial"/>
                <a:ea typeface="Arial"/>
                <a:cs typeface="Arial"/>
                <a:sym typeface="Arial"/>
              </a:rPr>
              <a:t>To complete the exercise, </a:t>
            </a:r>
            <a:endParaRPr/>
          </a:p>
          <a:p>
            <a:pPr marL="0" marR="0" lvl="0" indent="0" algn="ctr" rtl="0">
              <a:spcBef>
                <a:spcPts val="0"/>
              </a:spcBef>
              <a:spcAft>
                <a:spcPts val="0"/>
              </a:spcAft>
              <a:buNone/>
            </a:pPr>
            <a:r>
              <a:rPr lang="fr-FR" sz="2800">
                <a:solidFill>
                  <a:schemeClr val="dk1"/>
                </a:solidFill>
                <a:latin typeface="Arial"/>
                <a:ea typeface="Arial"/>
                <a:cs typeface="Arial"/>
                <a:sym typeface="Arial"/>
              </a:rPr>
              <a:t>please turn to your Participant Exercise Book.</a:t>
            </a:r>
            <a:endParaRPr sz="2800" strike="sngStrike">
              <a:solidFill>
                <a:schemeClr val="dk1"/>
              </a:solidFill>
              <a:latin typeface="Arial"/>
              <a:ea typeface="Arial"/>
              <a:cs typeface="Arial"/>
              <a:sym typeface="Arial"/>
            </a:endParaRPr>
          </a:p>
        </p:txBody>
      </p:sp>
      <p:sp>
        <p:nvSpPr>
          <p:cNvPr id="478" name="Google Shape;478;p61"/>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79" name="Google Shape;479;p61"/>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480" name="Google Shape;480;p61"/>
          <p:cNvPicPr preferRelativeResize="0"/>
          <p:nvPr/>
        </p:nvPicPr>
        <p:blipFill rotWithShape="1">
          <a:blip r:embed="rId4">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scovery_Dialogue">
  <p:cSld name="Discovery_Dialogue">
    <p:spTree>
      <p:nvGrpSpPr>
        <p:cNvPr id="1" name="Shape 53"/>
        <p:cNvGrpSpPr/>
        <p:nvPr/>
      </p:nvGrpSpPr>
      <p:grpSpPr>
        <a:xfrm>
          <a:off x="0" y="0"/>
          <a:ext cx="0" cy="0"/>
          <a:chOff x="0" y="0"/>
          <a:chExt cx="0" cy="0"/>
        </a:xfrm>
      </p:grpSpPr>
      <p:pic>
        <p:nvPicPr>
          <p:cNvPr id="54" name="Google Shape;54;p7"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55" name="Google Shape;55;p7"/>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6" name="Google Shape;56;p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7" name="Google Shape;57;p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8" name="Google Shape;58;p7"/>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9" name="Google Shape;59;p7"/>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60" name="Google Shape;60;p7"/>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481"/>
        <p:cNvGrpSpPr/>
        <p:nvPr/>
      </p:nvGrpSpPr>
      <p:grpSpPr>
        <a:xfrm>
          <a:off x="0" y="0"/>
          <a:ext cx="0" cy="0"/>
          <a:chOff x="0" y="0"/>
          <a:chExt cx="0" cy="0"/>
        </a:xfrm>
      </p:grpSpPr>
      <p:sp>
        <p:nvSpPr>
          <p:cNvPr id="482" name="Google Shape;482;p62"/>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3" name="Google Shape;483;p6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84" name="Google Shape;484;p62"/>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85" name="Google Shape;485;p62"/>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486" name="Google Shape;486;p62"/>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487"/>
        <p:cNvGrpSpPr/>
        <p:nvPr/>
      </p:nvGrpSpPr>
      <p:grpSpPr>
        <a:xfrm>
          <a:off x="0" y="0"/>
          <a:ext cx="0" cy="0"/>
          <a:chOff x="0" y="0"/>
          <a:chExt cx="0" cy="0"/>
        </a:xfrm>
      </p:grpSpPr>
      <p:sp>
        <p:nvSpPr>
          <p:cNvPr id="488" name="Google Shape;488;p63"/>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89" name="Google Shape;489;p63"/>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0" name="Google Shape;490;p63"/>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91" name="Google Shape;491;p63"/>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492" name="Google Shape;492;p63"/>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93"/>
        <p:cNvGrpSpPr/>
        <p:nvPr/>
      </p:nvGrpSpPr>
      <p:grpSpPr>
        <a:xfrm>
          <a:off x="0" y="0"/>
          <a:ext cx="0" cy="0"/>
          <a:chOff x="0" y="0"/>
          <a:chExt cx="0" cy="0"/>
        </a:xfrm>
      </p:grpSpPr>
      <p:sp>
        <p:nvSpPr>
          <p:cNvPr id="494" name="Google Shape;494;p64"/>
          <p:cNvSpPr txBox="1">
            <a:spLocks noGrp="1"/>
          </p:cNvSpPr>
          <p:nvPr>
            <p:ph type="title"/>
          </p:nvPr>
        </p:nvSpPr>
        <p:spPr>
          <a:xfrm>
            <a:off x="839788" y="365125"/>
            <a:ext cx="10515600" cy="8238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95" name="Google Shape;495;p64"/>
          <p:cNvSpPr txBox="1">
            <a:spLocks noGrp="1"/>
          </p:cNvSpPr>
          <p:nvPr>
            <p:ph type="body" idx="1"/>
          </p:nvPr>
        </p:nvSpPr>
        <p:spPr>
          <a:xfrm>
            <a:off x="838200" y="1473345"/>
            <a:ext cx="5157900" cy="521700"/>
          </a:xfrm>
          <a:prstGeom prst="rect">
            <a:avLst/>
          </a:prstGeom>
          <a:noFill/>
          <a:ln>
            <a:noFill/>
          </a:ln>
        </p:spPr>
        <p:txBody>
          <a:bodyPr spcFirstLastPara="1" wrap="square" lIns="91425" tIns="45700" rIns="91425" bIns="45700" anchor="b" anchorCtr="0">
            <a:noAutofit/>
          </a:bodyPr>
          <a:lstStyle>
            <a:lvl1pPr marL="457200" marR="0" lvl="0" indent="-228600" algn="l">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496" name="Google Shape;496;p64"/>
          <p:cNvSpPr txBox="1">
            <a:spLocks noGrp="1"/>
          </p:cNvSpPr>
          <p:nvPr>
            <p:ph type="body" idx="2"/>
          </p:nvPr>
        </p:nvSpPr>
        <p:spPr>
          <a:xfrm>
            <a:off x="838200" y="2111433"/>
            <a:ext cx="5157900" cy="4031700"/>
          </a:xfrm>
          <a:prstGeom prst="rect">
            <a:avLst/>
          </a:prstGeom>
          <a:noFill/>
          <a:ln>
            <a:noFill/>
          </a:ln>
        </p:spPr>
        <p:txBody>
          <a:bodyPr spcFirstLastPara="1" wrap="square" lIns="91425" tIns="45700" rIns="91425" bIns="45700" anchor="t" anchorCtr="0">
            <a:noAutofit/>
          </a:bodyPr>
          <a:lstStyle>
            <a:lvl1pPr marL="457200" marR="0" lvl="0" indent="-406400" algn="l">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97" name="Google Shape;497;p64"/>
          <p:cNvSpPr txBox="1">
            <a:spLocks noGrp="1"/>
          </p:cNvSpPr>
          <p:nvPr>
            <p:ph type="body" idx="3"/>
          </p:nvPr>
        </p:nvSpPr>
        <p:spPr>
          <a:xfrm>
            <a:off x="6170612" y="1473345"/>
            <a:ext cx="5183100" cy="521700"/>
          </a:xfrm>
          <a:prstGeom prst="rect">
            <a:avLst/>
          </a:prstGeom>
          <a:noFill/>
          <a:ln>
            <a:noFill/>
          </a:ln>
        </p:spPr>
        <p:txBody>
          <a:bodyPr spcFirstLastPara="1" wrap="square" lIns="91425" tIns="45700" rIns="91425" bIns="45700" anchor="b" anchorCtr="0">
            <a:noAutofit/>
          </a:bodyPr>
          <a:lstStyle>
            <a:lvl1pPr marL="457200" marR="0" lvl="0" indent="-228600" algn="l">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498" name="Google Shape;498;p64"/>
          <p:cNvSpPr txBox="1">
            <a:spLocks noGrp="1"/>
          </p:cNvSpPr>
          <p:nvPr>
            <p:ph type="body" idx="4"/>
          </p:nvPr>
        </p:nvSpPr>
        <p:spPr>
          <a:xfrm>
            <a:off x="6170612" y="2111433"/>
            <a:ext cx="5157900" cy="4031700"/>
          </a:xfrm>
          <a:prstGeom prst="rect">
            <a:avLst/>
          </a:prstGeom>
          <a:noFill/>
          <a:ln>
            <a:noFill/>
          </a:ln>
        </p:spPr>
        <p:txBody>
          <a:bodyPr spcFirstLastPara="1" wrap="square" lIns="91425" tIns="45700" rIns="91425" bIns="45700" anchor="t" anchorCtr="0">
            <a:noAutofit/>
          </a:bodyPr>
          <a:lstStyle>
            <a:lvl1pPr marL="457200" marR="0" lvl="0" indent="-406400" algn="l">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99" name="Google Shape;499;p64"/>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0" name="Google Shape;500;p64"/>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01" name="Google Shape;501;p64"/>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502" name="Google Shape;502;p64"/>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References">
  <p:cSld name="References">
    <p:spTree>
      <p:nvGrpSpPr>
        <p:cNvPr id="1" name="Shape 503"/>
        <p:cNvGrpSpPr/>
        <p:nvPr/>
      </p:nvGrpSpPr>
      <p:grpSpPr>
        <a:xfrm>
          <a:off x="0" y="0"/>
          <a:ext cx="0" cy="0"/>
          <a:chOff x="0" y="0"/>
          <a:chExt cx="0" cy="0"/>
        </a:xfrm>
      </p:grpSpPr>
      <p:sp>
        <p:nvSpPr>
          <p:cNvPr id="504" name="Google Shape;504;p65"/>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381000" algn="l">
              <a:lnSpc>
                <a:spcPct val="10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05" name="Google Shape;505;p6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06" name="Google Shape;506;p65"/>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7" name="Google Shape;507;p65"/>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08" name="Google Shape;508;p65"/>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509" name="Google Shape;509;p65"/>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10"/>
        <p:cNvGrpSpPr/>
        <p:nvPr/>
      </p:nvGrpSpPr>
      <p:grpSpPr>
        <a:xfrm>
          <a:off x="0" y="0"/>
          <a:ext cx="0" cy="0"/>
          <a:chOff x="0" y="0"/>
          <a:chExt cx="0" cy="0"/>
        </a:xfrm>
      </p:grpSpPr>
      <p:sp>
        <p:nvSpPr>
          <p:cNvPr id="511" name="Google Shape;511;p6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t" anchorCtr="0">
            <a:noAutofit/>
          </a:bodyPr>
          <a:lstStyle>
            <a:lvl1pPr marR="0" lvl="0" algn="l">
              <a:spcBef>
                <a:spcPts val="0"/>
              </a:spcBef>
              <a:spcAft>
                <a:spcPts val="0"/>
              </a:spcAft>
              <a:buSzPts val="1400"/>
              <a:buNone/>
              <a:defRPr sz="1800">
                <a:solidFill>
                  <a:schemeClr val="dk1"/>
                </a:solidFill>
                <a:latin typeface="Arial"/>
                <a:ea typeface="Arial"/>
                <a:cs typeface="Arial"/>
                <a:sym typeface="Arial"/>
              </a:defRPr>
            </a:lvl1pPr>
            <a:lvl2pPr marR="0" lvl="1" algn="l">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12" name="Google Shape;512;p6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t" anchorCtr="0">
            <a:noAutofit/>
          </a:bodyPr>
          <a:lstStyle>
            <a:lvl1pPr marR="0" lvl="0" algn="l">
              <a:spcBef>
                <a:spcPts val="0"/>
              </a:spcBef>
              <a:spcAft>
                <a:spcPts val="0"/>
              </a:spcAft>
              <a:buSzPts val="1400"/>
              <a:buNone/>
              <a:defRPr sz="1800">
                <a:solidFill>
                  <a:schemeClr val="dk1"/>
                </a:solidFill>
                <a:latin typeface="Arial"/>
                <a:ea typeface="Arial"/>
                <a:cs typeface="Arial"/>
                <a:sym typeface="Arial"/>
              </a:defRPr>
            </a:lvl1pPr>
            <a:lvl2pPr marR="0" lvl="1" algn="l">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13" name="Google Shape;513;p6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t" anchorCtr="0">
            <a:noAutofit/>
          </a:bodyPr>
          <a:lstStyle>
            <a:lvl1pPr marL="0" marR="0" lvl="0" indent="0" algn="l">
              <a:spcBef>
                <a:spcPts val="0"/>
              </a:spcBef>
              <a:buNone/>
              <a:defRPr sz="1800">
                <a:solidFill>
                  <a:schemeClr val="dk1"/>
                </a:solidFill>
                <a:latin typeface="Arial"/>
                <a:ea typeface="Arial"/>
                <a:cs typeface="Arial"/>
                <a:sym typeface="Arial"/>
              </a:defRPr>
            </a:lvl1pPr>
            <a:lvl2pPr marL="0" marR="0" lvl="1" indent="0" algn="l">
              <a:spcBef>
                <a:spcPts val="0"/>
              </a:spcBef>
              <a:buNone/>
              <a:defRPr sz="1800">
                <a:solidFill>
                  <a:schemeClr val="dk1"/>
                </a:solidFill>
                <a:latin typeface="Arial"/>
                <a:ea typeface="Arial"/>
                <a:cs typeface="Arial"/>
                <a:sym typeface="Arial"/>
              </a:defRPr>
            </a:lvl2pPr>
            <a:lvl3pPr marL="0" marR="0" lvl="2" indent="0" algn="l">
              <a:spcBef>
                <a:spcPts val="0"/>
              </a:spcBef>
              <a:buNone/>
              <a:defRPr sz="1800">
                <a:solidFill>
                  <a:schemeClr val="dk1"/>
                </a:solidFill>
                <a:latin typeface="Arial"/>
                <a:ea typeface="Arial"/>
                <a:cs typeface="Arial"/>
                <a:sym typeface="Arial"/>
              </a:defRPr>
            </a:lvl3pPr>
            <a:lvl4pPr marL="0" marR="0" lvl="3" indent="0" algn="l">
              <a:spcBef>
                <a:spcPts val="0"/>
              </a:spcBef>
              <a:buNone/>
              <a:defRPr sz="1800">
                <a:solidFill>
                  <a:schemeClr val="dk1"/>
                </a:solidFill>
                <a:latin typeface="Arial"/>
                <a:ea typeface="Arial"/>
                <a:cs typeface="Arial"/>
                <a:sym typeface="Arial"/>
              </a:defRPr>
            </a:lvl4pPr>
            <a:lvl5pPr marL="0" marR="0" lvl="4" indent="0" algn="l">
              <a:spcBef>
                <a:spcPts val="0"/>
              </a:spcBef>
              <a:buNone/>
              <a:defRPr sz="1800">
                <a:solidFill>
                  <a:schemeClr val="dk1"/>
                </a:solidFill>
                <a:latin typeface="Arial"/>
                <a:ea typeface="Arial"/>
                <a:cs typeface="Arial"/>
                <a:sym typeface="Arial"/>
              </a:defRPr>
            </a:lvl5pPr>
            <a:lvl6pPr marL="0" marR="0" lvl="5" indent="0" algn="l">
              <a:spcBef>
                <a:spcPts val="0"/>
              </a:spcBef>
              <a:buNone/>
              <a:defRPr sz="1800">
                <a:solidFill>
                  <a:schemeClr val="dk1"/>
                </a:solidFill>
                <a:latin typeface="Arial"/>
                <a:ea typeface="Arial"/>
                <a:cs typeface="Arial"/>
                <a:sym typeface="Arial"/>
              </a:defRPr>
            </a:lvl6pPr>
            <a:lvl7pPr marL="0" marR="0" lvl="6" indent="0" algn="l">
              <a:spcBef>
                <a:spcPts val="0"/>
              </a:spcBef>
              <a:buNone/>
              <a:defRPr sz="1800">
                <a:solidFill>
                  <a:schemeClr val="dk1"/>
                </a:solidFill>
                <a:latin typeface="Arial"/>
                <a:ea typeface="Arial"/>
                <a:cs typeface="Arial"/>
                <a:sym typeface="Arial"/>
              </a:defRPr>
            </a:lvl7pPr>
            <a:lvl8pPr marL="0" marR="0" lvl="7" indent="0" algn="l">
              <a:spcBef>
                <a:spcPts val="0"/>
              </a:spcBef>
              <a:buNone/>
              <a:defRPr sz="1800">
                <a:solidFill>
                  <a:schemeClr val="dk1"/>
                </a:solidFill>
                <a:latin typeface="Arial"/>
                <a:ea typeface="Arial"/>
                <a:cs typeface="Arial"/>
                <a:sym typeface="Arial"/>
              </a:defRPr>
            </a:lvl8pPr>
            <a:lvl9pPr marL="0" marR="0" lvl="8" indent="0" algn="l">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a:t>
            </a:fld>
            <a:endParaRPr/>
          </a:p>
        </p:txBody>
      </p:sp>
      <p:sp>
        <p:nvSpPr>
          <p:cNvPr id="514" name="Google Shape;514;p66"/>
          <p:cNvSpPr/>
          <p:nvPr/>
        </p:nvSpPr>
        <p:spPr>
          <a:xfrm>
            <a:off x="0" y="0"/>
            <a:ext cx="12192000" cy="68580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15" name="Google Shape;515;p66"/>
          <p:cNvSpPr/>
          <p:nvPr/>
        </p:nvSpPr>
        <p:spPr>
          <a:xfrm>
            <a:off x="9540691" y="6196031"/>
            <a:ext cx="2651700" cy="7314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16" name="Google Shape;516;p66"/>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517" name="Google Shape;517;p66"/>
          <p:cNvPicPr preferRelativeResize="0"/>
          <p:nvPr/>
        </p:nvPicPr>
        <p:blipFill rotWithShape="1">
          <a:blip r:embed="rId3">
            <a:alphaModFix/>
          </a:blip>
          <a:srcRect/>
          <a:stretch/>
        </p:blipFill>
        <p:spPr>
          <a:xfrm>
            <a:off x="11057248" y="6241802"/>
            <a:ext cx="938148" cy="594359"/>
          </a:xfrm>
          <a:prstGeom prst="rect">
            <a:avLst/>
          </a:prstGeom>
          <a:noFill/>
          <a:ln>
            <a:noFill/>
          </a:ln>
        </p:spPr>
      </p:pic>
      <p:sp>
        <p:nvSpPr>
          <p:cNvPr id="518" name="Google Shape;518;p66"/>
          <p:cNvSpPr txBox="1"/>
          <p:nvPr/>
        </p:nvSpPr>
        <p:spPr>
          <a:xfrm>
            <a:off x="0" y="6400800"/>
            <a:ext cx="5079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519" name="Google Shape;519;p66"/>
          <p:cNvSpPr/>
          <p:nvPr/>
        </p:nvSpPr>
        <p:spPr>
          <a:xfrm>
            <a:off x="0" y="6705601"/>
            <a:ext cx="11226900" cy="136500"/>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520"/>
        <p:cNvGrpSpPr/>
        <p:nvPr/>
      </p:nvGrpSpPr>
      <p:grpSpPr>
        <a:xfrm>
          <a:off x="0" y="0"/>
          <a:ext cx="0" cy="0"/>
          <a:chOff x="0" y="0"/>
          <a:chExt cx="0" cy="0"/>
        </a:xfrm>
      </p:grpSpPr>
      <p:sp>
        <p:nvSpPr>
          <p:cNvPr id="521" name="Google Shape;521;p67"/>
          <p:cNvSpPr/>
          <p:nvPr/>
        </p:nvSpPr>
        <p:spPr>
          <a:xfrm>
            <a:off x="0" y="0"/>
            <a:ext cx="12192000" cy="63564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2" name="Google Shape;522;p67"/>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3" name="Google Shape;523;p67"/>
          <p:cNvSpPr/>
          <p:nvPr/>
        </p:nvSpPr>
        <p:spPr>
          <a:xfrm>
            <a:off x="9552563" y="6356350"/>
            <a:ext cx="25602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24" name="Google Shape;524;p67"/>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525" name="Google Shape;525;p67"/>
          <p:cNvPicPr preferRelativeResize="0"/>
          <p:nvPr/>
        </p:nvPicPr>
        <p:blipFill rotWithShape="1">
          <a:blip r:embed="rId3">
            <a:alphaModFix/>
          </a:blip>
          <a:srcRect/>
          <a:stretch/>
        </p:blipFill>
        <p:spPr>
          <a:xfrm>
            <a:off x="11057248" y="6241802"/>
            <a:ext cx="938148" cy="594359"/>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itle Slide 2">
  <p:cSld name="Title Slide 2">
    <p:spTree>
      <p:nvGrpSpPr>
        <p:cNvPr id="1" name="Shape 526"/>
        <p:cNvGrpSpPr/>
        <p:nvPr/>
      </p:nvGrpSpPr>
      <p:grpSpPr>
        <a:xfrm>
          <a:off x="0" y="0"/>
          <a:ext cx="0" cy="0"/>
          <a:chOff x="0" y="0"/>
          <a:chExt cx="0" cy="0"/>
        </a:xfrm>
      </p:grpSpPr>
      <p:sp>
        <p:nvSpPr>
          <p:cNvPr id="527" name="Google Shape;527;p68"/>
          <p:cNvSpPr txBox="1">
            <a:spLocks noGrp="1"/>
          </p:cNvSpPr>
          <p:nvPr>
            <p:ph type="body" idx="1"/>
          </p:nvPr>
        </p:nvSpPr>
        <p:spPr>
          <a:xfrm>
            <a:off x="8617060" y="742949"/>
            <a:ext cx="2974800" cy="521100"/>
          </a:xfrm>
          <a:prstGeom prst="rect">
            <a:avLst/>
          </a:prstGeom>
          <a:noFill/>
          <a:ln>
            <a:noFill/>
          </a:ln>
        </p:spPr>
        <p:txBody>
          <a:bodyPr spcFirstLastPara="1" wrap="square" lIns="91425" tIns="45700" rIns="91425" bIns="45700" anchor="t" anchorCtr="0">
            <a:noAutofit/>
          </a:bodyPr>
          <a:lstStyle>
            <a:lvl1pPr marL="457200" marR="0" lvl="0" indent="-228600" algn="r">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28" name="Google Shape;528;p68"/>
          <p:cNvSpPr txBox="1">
            <a:spLocks noGrp="1"/>
          </p:cNvSpPr>
          <p:nvPr>
            <p:ph type="body" idx="2"/>
          </p:nvPr>
        </p:nvSpPr>
        <p:spPr>
          <a:xfrm>
            <a:off x="518160" y="2110490"/>
            <a:ext cx="7607400" cy="1588500"/>
          </a:xfrm>
          <a:prstGeom prst="rect">
            <a:avLst/>
          </a:prstGeom>
          <a:noFill/>
          <a:ln>
            <a:noFill/>
          </a:ln>
        </p:spPr>
        <p:txBody>
          <a:bodyPr spcFirstLastPara="1" wrap="square" lIns="91425" tIns="45700" rIns="91425" bIns="45700" anchor="t" anchorCtr="0">
            <a:noAutofit/>
          </a:bodyPr>
          <a:lstStyle>
            <a:lvl1pPr marL="457200" marR="0" lvl="0" indent="-228600" algn="l">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2_Custom Layout 1">
  <p:cSld name="2_Custom Layout 1">
    <p:spTree>
      <p:nvGrpSpPr>
        <p:cNvPr id="1" name="Shape 529"/>
        <p:cNvGrpSpPr/>
        <p:nvPr/>
      </p:nvGrpSpPr>
      <p:grpSpPr>
        <a:xfrm>
          <a:off x="0" y="0"/>
          <a:ext cx="0" cy="0"/>
          <a:chOff x="0" y="0"/>
          <a:chExt cx="0" cy="0"/>
        </a:xfrm>
      </p:grpSpPr>
      <p:sp>
        <p:nvSpPr>
          <p:cNvPr id="530" name="Google Shape;530;p69"/>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31" name="Google Shape;531;p6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32" name="Google Shape;532;p69"/>
          <p:cNvSpPr txBox="1">
            <a:spLocks noGrp="1"/>
          </p:cNvSpPr>
          <p:nvPr>
            <p:ph type="body" idx="2"/>
          </p:nvPr>
        </p:nvSpPr>
        <p:spPr>
          <a:xfrm>
            <a:off x="6096000" y="6510232"/>
            <a:ext cx="4772700" cy="211200"/>
          </a:xfrm>
          <a:prstGeom prst="rect">
            <a:avLst/>
          </a:prstGeom>
          <a:noFill/>
          <a:ln>
            <a:noFill/>
          </a:ln>
        </p:spPr>
        <p:txBody>
          <a:bodyPr spcFirstLastPara="1" wrap="square" lIns="91425" tIns="45700" rIns="91425" bIns="45700" anchor="t" anchorCtr="0">
            <a:noAutofit/>
          </a:bodyPr>
          <a:lstStyle>
            <a:lvl1pPr marL="457200" marR="0" lvl="0" indent="-228600" algn="r">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Custom Layout 1 w/ Reference Box">
  <p:cSld name="Custom Layout 1 w/ Reference Box">
    <p:spTree>
      <p:nvGrpSpPr>
        <p:cNvPr id="1" name="Shape 533"/>
        <p:cNvGrpSpPr/>
        <p:nvPr/>
      </p:nvGrpSpPr>
      <p:grpSpPr>
        <a:xfrm>
          <a:off x="0" y="0"/>
          <a:ext cx="0" cy="0"/>
          <a:chOff x="0" y="0"/>
          <a:chExt cx="0" cy="0"/>
        </a:xfrm>
      </p:grpSpPr>
      <p:sp>
        <p:nvSpPr>
          <p:cNvPr id="534" name="Google Shape;534;p70"/>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35" name="Google Shape;535;p7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36" name="Google Shape;536;p70"/>
          <p:cNvSpPr txBox="1">
            <a:spLocks noGrp="1"/>
          </p:cNvSpPr>
          <p:nvPr>
            <p:ph type="body" idx="2"/>
          </p:nvPr>
        </p:nvSpPr>
        <p:spPr>
          <a:xfrm>
            <a:off x="6096000" y="6510232"/>
            <a:ext cx="4772700" cy="211200"/>
          </a:xfrm>
          <a:prstGeom prst="rect">
            <a:avLst/>
          </a:prstGeom>
          <a:noFill/>
          <a:ln>
            <a:noFill/>
          </a:ln>
        </p:spPr>
        <p:txBody>
          <a:bodyPr spcFirstLastPara="1" wrap="square" lIns="91425" tIns="45700" rIns="91425" bIns="45700" anchor="t" anchorCtr="0">
            <a:noAutofit/>
          </a:bodyPr>
          <a:lstStyle>
            <a:lvl1pPr marL="457200" marR="0" lvl="0" indent="-228600" algn="r">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537"/>
        <p:cNvGrpSpPr/>
        <p:nvPr/>
      </p:nvGrpSpPr>
      <p:grpSpPr>
        <a:xfrm>
          <a:off x="0" y="0"/>
          <a:ext cx="0" cy="0"/>
          <a:chOff x="0" y="0"/>
          <a:chExt cx="0" cy="0"/>
        </a:xfrm>
      </p:grpSpPr>
      <p:sp>
        <p:nvSpPr>
          <p:cNvPr id="538" name="Google Shape;538;p71"/>
          <p:cNvSpPr txBox="1"/>
          <p:nvPr/>
        </p:nvSpPr>
        <p:spPr>
          <a:xfrm>
            <a:off x="0" y="6400800"/>
            <a:ext cx="5079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539" name="Google Shape;539;p71"/>
          <p:cNvSpPr txBox="1"/>
          <p:nvPr/>
        </p:nvSpPr>
        <p:spPr>
          <a:xfrm>
            <a:off x="304800" y="6248400"/>
            <a:ext cx="48768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a:solidFill>
                  <a:schemeClr val="lt1"/>
                </a:solidFill>
                <a:latin typeface="Libre Franklin Medium"/>
                <a:ea typeface="Libre Franklin Medium"/>
                <a:cs typeface="Libre Franklin Medium"/>
                <a:sym typeface="Libre Franklin Medium"/>
              </a:rPr>
              <a:t>Epidemiologic Bias</a:t>
            </a:r>
            <a:endParaRPr/>
          </a:p>
        </p:txBody>
      </p:sp>
      <p:pic>
        <p:nvPicPr>
          <p:cNvPr id="540" name="Google Shape;540;p71"/>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541" name="Google Shape;541;p71"/>
          <p:cNvSpPr/>
          <p:nvPr/>
        </p:nvSpPr>
        <p:spPr>
          <a:xfrm>
            <a:off x="0" y="6705601"/>
            <a:ext cx="11226900" cy="136500"/>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542" name="Google Shape;542;p71"/>
          <p:cNvCxnSpPr/>
          <p:nvPr/>
        </p:nvCxnSpPr>
        <p:spPr>
          <a:xfrm>
            <a:off x="548218" y="1314450"/>
            <a:ext cx="11095500" cy="0"/>
          </a:xfrm>
          <a:prstGeom prst="straightConnector1">
            <a:avLst/>
          </a:prstGeom>
          <a:noFill/>
          <a:ln w="38100" cap="flat" cmpd="sng">
            <a:solidFill>
              <a:srgbClr val="0F9648"/>
            </a:solidFill>
            <a:prstDash val="solid"/>
            <a:miter lim="800000"/>
            <a:headEnd type="none" w="sm" len="sm"/>
            <a:tailEnd type="none" w="sm" len="sm"/>
          </a:ln>
        </p:spPr>
      </p:cxnSp>
      <p:sp>
        <p:nvSpPr>
          <p:cNvPr id="543" name="Google Shape;543;p71"/>
          <p:cNvSpPr txBox="1">
            <a:spLocks noGrp="1"/>
          </p:cNvSpPr>
          <p:nvPr>
            <p:ph type="title"/>
          </p:nvPr>
        </p:nvSpPr>
        <p:spPr>
          <a:xfrm>
            <a:off x="548640" y="213360"/>
            <a:ext cx="11094600" cy="1005900"/>
          </a:xfrm>
          <a:prstGeom prst="rect">
            <a:avLst/>
          </a:prstGeom>
          <a:noFill/>
          <a:ln>
            <a:noFill/>
          </a:ln>
        </p:spPr>
        <p:txBody>
          <a:bodyPr spcFirstLastPara="1" wrap="square" lIns="91425" tIns="45700" rIns="91425" bIns="45700" anchor="b"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Discovery_Dialogue">
  <p:cSld name="1_Discovery_Dialogue">
    <p:spTree>
      <p:nvGrpSpPr>
        <p:cNvPr id="1" name="Shape 61"/>
        <p:cNvGrpSpPr/>
        <p:nvPr/>
      </p:nvGrpSpPr>
      <p:grpSpPr>
        <a:xfrm>
          <a:off x="0" y="0"/>
          <a:ext cx="0" cy="0"/>
          <a:chOff x="0" y="0"/>
          <a:chExt cx="0" cy="0"/>
        </a:xfrm>
      </p:grpSpPr>
      <p:pic>
        <p:nvPicPr>
          <p:cNvPr id="62" name="Google Shape;62;p8"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63" name="Google Shape;63;p8"/>
          <p:cNvSpPr txBox="1">
            <a:spLocks noGrp="1"/>
          </p:cNvSpPr>
          <p:nvPr>
            <p:ph type="title"/>
          </p:nvPr>
        </p:nvSpPr>
        <p:spPr>
          <a:xfrm>
            <a:off x="838200" y="447675"/>
            <a:ext cx="9752215" cy="800100"/>
          </a:xfrm>
          <a:prstGeom prst="rect">
            <a:avLst/>
          </a:prstGeom>
          <a:solidFill>
            <a:srgbClr val="E7C2F6"/>
          </a:solid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 name="Google Shape;64;p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5" name="Google Shape;65;p8"/>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6" name="Google Shape;66;p8"/>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7" name="Google Shape;67;p8"/>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68" name="Google Shape;68;p8"/>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1_Surveillance Cycle Spanish">
  <p:cSld name="1_Surveillance Cycle Spanish">
    <p:spTree>
      <p:nvGrpSpPr>
        <p:cNvPr id="1" name="Shape 544"/>
        <p:cNvGrpSpPr/>
        <p:nvPr/>
      </p:nvGrpSpPr>
      <p:grpSpPr>
        <a:xfrm>
          <a:off x="0" y="0"/>
          <a:ext cx="0" cy="0"/>
          <a:chOff x="0" y="0"/>
          <a:chExt cx="0" cy="0"/>
        </a:xfrm>
      </p:grpSpPr>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1_Activity">
  <p:cSld name="1_Activity">
    <p:spTree>
      <p:nvGrpSpPr>
        <p:cNvPr id="1" name="Shape 545"/>
        <p:cNvGrpSpPr/>
        <p:nvPr/>
      </p:nvGrpSpPr>
      <p:grpSpPr>
        <a:xfrm>
          <a:off x="0" y="0"/>
          <a:ext cx="0" cy="0"/>
          <a:chOff x="0" y="0"/>
          <a:chExt cx="0" cy="0"/>
        </a:xfrm>
      </p:grpSpPr>
      <p:sp>
        <p:nvSpPr>
          <p:cNvPr id="546" name="Google Shape;546;p73"/>
          <p:cNvSpPr txBox="1">
            <a:spLocks noGrp="1"/>
          </p:cNvSpPr>
          <p:nvPr>
            <p:ph type="title"/>
          </p:nvPr>
        </p:nvSpPr>
        <p:spPr>
          <a:xfrm>
            <a:off x="838200" y="457200"/>
            <a:ext cx="97521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547" name="Google Shape;547;p73"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548" name="Google Shape;548;p73"/>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49" name="Google Shape;549;p73"/>
          <p:cNvPicPr preferRelativeResize="0"/>
          <p:nvPr/>
        </p:nvPicPr>
        <p:blipFill rotWithShape="1">
          <a:blip r:embed="rId3">
            <a:alphaModFix/>
          </a:blip>
          <a:srcRect/>
          <a:stretch/>
        </p:blipFill>
        <p:spPr>
          <a:xfrm>
            <a:off x="10958222" y="6330789"/>
            <a:ext cx="1136198" cy="505372"/>
          </a:xfrm>
          <a:prstGeom prst="rect">
            <a:avLst/>
          </a:prstGeom>
          <a:noFill/>
          <a:ln>
            <a:noFill/>
          </a:ln>
        </p:spPr>
      </p:pic>
      <p:sp>
        <p:nvSpPr>
          <p:cNvPr id="550" name="Google Shape;550;p73"/>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matchingName="1_Title only">
  <p:cSld name="1_Title only">
    <p:spTree>
      <p:nvGrpSpPr>
        <p:cNvPr id="1" name="Shape 551"/>
        <p:cNvGrpSpPr/>
        <p:nvPr/>
      </p:nvGrpSpPr>
      <p:grpSpPr>
        <a:xfrm>
          <a:off x="0" y="0"/>
          <a:ext cx="0" cy="0"/>
          <a:chOff x="0" y="0"/>
          <a:chExt cx="0" cy="0"/>
        </a:xfrm>
      </p:grpSpPr>
      <p:sp>
        <p:nvSpPr>
          <p:cNvPr id="552" name="Google Shape;552;p74"/>
          <p:cNvSpPr txBox="1"/>
          <p:nvPr/>
        </p:nvSpPr>
        <p:spPr>
          <a:xfrm>
            <a:off x="0" y="6400800"/>
            <a:ext cx="5079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553" name="Google Shape;553;p74"/>
          <p:cNvSpPr txBox="1"/>
          <p:nvPr/>
        </p:nvSpPr>
        <p:spPr>
          <a:xfrm>
            <a:off x="304800" y="6248400"/>
            <a:ext cx="48768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a:solidFill>
                  <a:schemeClr val="lt1"/>
                </a:solidFill>
                <a:latin typeface="Libre Franklin Medium"/>
                <a:ea typeface="Libre Franklin Medium"/>
                <a:cs typeface="Libre Franklin Medium"/>
                <a:sym typeface="Libre Franklin Medium"/>
              </a:rPr>
              <a:t>Epidemiologic Bias</a:t>
            </a:r>
            <a:endParaRPr/>
          </a:p>
        </p:txBody>
      </p:sp>
      <p:pic>
        <p:nvPicPr>
          <p:cNvPr id="554" name="Google Shape;554;p74"/>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555" name="Google Shape;555;p74"/>
          <p:cNvSpPr/>
          <p:nvPr/>
        </p:nvSpPr>
        <p:spPr>
          <a:xfrm>
            <a:off x="0" y="6705601"/>
            <a:ext cx="11226900" cy="136500"/>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556" name="Google Shape;556;p74"/>
          <p:cNvCxnSpPr/>
          <p:nvPr/>
        </p:nvCxnSpPr>
        <p:spPr>
          <a:xfrm>
            <a:off x="548218" y="1314450"/>
            <a:ext cx="11095500" cy="0"/>
          </a:xfrm>
          <a:prstGeom prst="straightConnector1">
            <a:avLst/>
          </a:prstGeom>
          <a:noFill/>
          <a:ln w="38100" cap="flat" cmpd="sng">
            <a:solidFill>
              <a:srgbClr val="0F9648"/>
            </a:solidFill>
            <a:prstDash val="solid"/>
            <a:miter lim="800000"/>
            <a:headEnd type="none" w="sm" len="sm"/>
            <a:tailEnd type="none" w="sm" len="sm"/>
          </a:ln>
        </p:spPr>
      </p:cxnSp>
      <p:sp>
        <p:nvSpPr>
          <p:cNvPr id="557" name="Google Shape;557;p74"/>
          <p:cNvSpPr txBox="1">
            <a:spLocks noGrp="1"/>
          </p:cNvSpPr>
          <p:nvPr>
            <p:ph type="title"/>
          </p:nvPr>
        </p:nvSpPr>
        <p:spPr>
          <a:xfrm>
            <a:off x="548640" y="213360"/>
            <a:ext cx="11094600" cy="1005900"/>
          </a:xfrm>
          <a:prstGeom prst="rect">
            <a:avLst/>
          </a:prstGeom>
          <a:noFill/>
          <a:ln>
            <a:noFill/>
          </a:ln>
        </p:spPr>
        <p:txBody>
          <a:bodyPr spcFirstLastPara="1" wrap="square" lIns="91425" tIns="45700" rIns="91425" bIns="45700" anchor="b"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2_Discovery_Dialogue">
  <p:cSld name="2_Discovery_Dialogue">
    <p:spTree>
      <p:nvGrpSpPr>
        <p:cNvPr id="1" name="Shape 558"/>
        <p:cNvGrpSpPr/>
        <p:nvPr/>
      </p:nvGrpSpPr>
      <p:grpSpPr>
        <a:xfrm>
          <a:off x="0" y="0"/>
          <a:ext cx="0" cy="0"/>
          <a:chOff x="0" y="0"/>
          <a:chExt cx="0" cy="0"/>
        </a:xfrm>
      </p:grpSpPr>
      <p:pic>
        <p:nvPicPr>
          <p:cNvPr id="559" name="Google Shape;559;p75"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560" name="Google Shape;560;p75"/>
          <p:cNvSpPr txBox="1">
            <a:spLocks noGrp="1"/>
          </p:cNvSpPr>
          <p:nvPr>
            <p:ph type="title"/>
          </p:nvPr>
        </p:nvSpPr>
        <p:spPr>
          <a:xfrm>
            <a:off x="838200" y="457200"/>
            <a:ext cx="97521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61" name="Google Shape;561;p75"/>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62" name="Google Shape;562;p75"/>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63" name="Google Shape;563;p75"/>
          <p:cNvPicPr preferRelativeResize="0"/>
          <p:nvPr/>
        </p:nvPicPr>
        <p:blipFill rotWithShape="1">
          <a:blip r:embed="rId3">
            <a:alphaModFix/>
          </a:blip>
          <a:srcRect/>
          <a:stretch/>
        </p:blipFill>
        <p:spPr>
          <a:xfrm>
            <a:off x="10958222" y="6330789"/>
            <a:ext cx="1136199" cy="505373"/>
          </a:xfrm>
          <a:prstGeom prst="rect">
            <a:avLst/>
          </a:prstGeom>
          <a:noFill/>
          <a:ln>
            <a:noFill/>
          </a:ln>
        </p:spPr>
      </p:pic>
      <p:sp>
        <p:nvSpPr>
          <p:cNvPr id="564" name="Google Shape;564;p75"/>
          <p:cNvSpPr txBox="1">
            <a:spLocks noGrp="1"/>
          </p:cNvSpPr>
          <p:nvPr>
            <p:ph type="body" idx="2"/>
          </p:nvPr>
        </p:nvSpPr>
        <p:spPr>
          <a:xfrm>
            <a:off x="838199" y="6413863"/>
            <a:ext cx="10030500" cy="2328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228600" algn="r">
              <a:lnSpc>
                <a:spcPct val="100000"/>
              </a:lnSpc>
              <a:spcBef>
                <a:spcPts val="500"/>
              </a:spcBef>
              <a:spcAft>
                <a:spcPts val="0"/>
              </a:spcAft>
              <a:buClr>
                <a:srgbClr val="109648"/>
              </a:buClr>
              <a:buSzPts val="1200"/>
              <a:buFont typeface="Arial"/>
              <a:buNone/>
              <a:defRPr sz="12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1_Title Only 1">
  <p:cSld name="1_Title Only 1">
    <p:spTree>
      <p:nvGrpSpPr>
        <p:cNvPr id="1" name="Shape 565"/>
        <p:cNvGrpSpPr/>
        <p:nvPr/>
      </p:nvGrpSpPr>
      <p:grpSpPr>
        <a:xfrm>
          <a:off x="0" y="0"/>
          <a:ext cx="0" cy="0"/>
          <a:chOff x="0" y="0"/>
          <a:chExt cx="0" cy="0"/>
        </a:xfrm>
      </p:grpSpPr>
      <p:sp>
        <p:nvSpPr>
          <p:cNvPr id="566" name="Google Shape;566;p76"/>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67" name="Google Shape;567;p76"/>
          <p:cNvPicPr preferRelativeResize="0"/>
          <p:nvPr/>
        </p:nvPicPr>
        <p:blipFill rotWithShape="1">
          <a:blip r:embed="rId2">
            <a:alphaModFix/>
          </a:blip>
          <a:srcRect/>
          <a:stretch/>
        </p:blipFill>
        <p:spPr>
          <a:xfrm>
            <a:off x="10958222" y="6330789"/>
            <a:ext cx="1136199" cy="505373"/>
          </a:xfrm>
          <a:prstGeom prst="rect">
            <a:avLst/>
          </a:prstGeom>
          <a:noFill/>
          <a:ln>
            <a:noFill/>
          </a:ln>
        </p:spPr>
      </p:pic>
      <p:sp>
        <p:nvSpPr>
          <p:cNvPr id="568" name="Google Shape;568;p76"/>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69" name="Google Shape;569;p76"/>
          <p:cNvSpPr txBox="1">
            <a:spLocks noGrp="1"/>
          </p:cNvSpPr>
          <p:nvPr>
            <p:ph type="body" idx="1"/>
          </p:nvPr>
        </p:nvSpPr>
        <p:spPr>
          <a:xfrm>
            <a:off x="838199" y="6413863"/>
            <a:ext cx="10030500" cy="2328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228600" algn="r">
              <a:lnSpc>
                <a:spcPct val="100000"/>
              </a:lnSpc>
              <a:spcBef>
                <a:spcPts val="500"/>
              </a:spcBef>
              <a:spcAft>
                <a:spcPts val="0"/>
              </a:spcAft>
              <a:buClr>
                <a:srgbClr val="109648"/>
              </a:buClr>
              <a:buSzPts val="1200"/>
              <a:buFont typeface="Arial"/>
              <a:buNone/>
              <a:defRPr sz="12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1_Title Only 2">
  <p:cSld name="1_Title Only 2">
    <p:spTree>
      <p:nvGrpSpPr>
        <p:cNvPr id="1" name="Shape 570"/>
        <p:cNvGrpSpPr/>
        <p:nvPr/>
      </p:nvGrpSpPr>
      <p:grpSpPr>
        <a:xfrm>
          <a:off x="0" y="0"/>
          <a:ext cx="0" cy="0"/>
          <a:chOff x="0" y="0"/>
          <a:chExt cx="0" cy="0"/>
        </a:xfrm>
      </p:grpSpPr>
      <p:sp>
        <p:nvSpPr>
          <p:cNvPr id="571" name="Google Shape;571;p77"/>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72" name="Google Shape;572;p77"/>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73" name="Google Shape;573;p77"/>
          <p:cNvPicPr preferRelativeResize="0"/>
          <p:nvPr/>
        </p:nvPicPr>
        <p:blipFill rotWithShape="1">
          <a:blip r:embed="rId2">
            <a:alphaModFix/>
          </a:blip>
          <a:srcRect/>
          <a:stretch/>
        </p:blipFill>
        <p:spPr>
          <a:xfrm>
            <a:off x="10958222" y="6330789"/>
            <a:ext cx="1136199" cy="505373"/>
          </a:xfrm>
          <a:prstGeom prst="rect">
            <a:avLst/>
          </a:prstGeom>
          <a:noFill/>
          <a:ln>
            <a:noFill/>
          </a:ln>
        </p:spPr>
      </p:pic>
      <p:sp>
        <p:nvSpPr>
          <p:cNvPr id="574" name="Google Shape;574;p77"/>
          <p:cNvSpPr txBox="1">
            <a:spLocks noGrp="1"/>
          </p:cNvSpPr>
          <p:nvPr>
            <p:ph type="body" idx="1"/>
          </p:nvPr>
        </p:nvSpPr>
        <p:spPr>
          <a:xfrm>
            <a:off x="838199" y="6413863"/>
            <a:ext cx="10030500" cy="2328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228600" algn="r">
              <a:lnSpc>
                <a:spcPct val="100000"/>
              </a:lnSpc>
              <a:spcBef>
                <a:spcPts val="500"/>
              </a:spcBef>
              <a:spcAft>
                <a:spcPts val="0"/>
              </a:spcAft>
              <a:buClr>
                <a:srgbClr val="109648"/>
              </a:buClr>
              <a:buSzPts val="1200"/>
              <a:buFont typeface="Arial"/>
              <a:buNone/>
              <a:defRPr sz="12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2_Activity">
  <p:cSld name="2_Activity">
    <p:spTree>
      <p:nvGrpSpPr>
        <p:cNvPr id="1" name="Shape 575"/>
        <p:cNvGrpSpPr/>
        <p:nvPr/>
      </p:nvGrpSpPr>
      <p:grpSpPr>
        <a:xfrm>
          <a:off x="0" y="0"/>
          <a:ext cx="0" cy="0"/>
          <a:chOff x="0" y="0"/>
          <a:chExt cx="0" cy="0"/>
        </a:xfrm>
      </p:grpSpPr>
      <p:sp>
        <p:nvSpPr>
          <p:cNvPr id="576" name="Google Shape;576;p78"/>
          <p:cNvSpPr txBox="1">
            <a:spLocks noGrp="1"/>
          </p:cNvSpPr>
          <p:nvPr>
            <p:ph type="title"/>
          </p:nvPr>
        </p:nvSpPr>
        <p:spPr>
          <a:xfrm>
            <a:off x="838200" y="457200"/>
            <a:ext cx="97521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577" name="Google Shape;577;p78"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578" name="Google Shape;578;p78"/>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79" name="Google Shape;579;p78"/>
          <p:cNvPicPr preferRelativeResize="0"/>
          <p:nvPr/>
        </p:nvPicPr>
        <p:blipFill rotWithShape="1">
          <a:blip r:embed="rId3">
            <a:alphaModFix/>
          </a:blip>
          <a:srcRect/>
          <a:stretch/>
        </p:blipFill>
        <p:spPr>
          <a:xfrm>
            <a:off x="10958222" y="6330789"/>
            <a:ext cx="1136199" cy="505373"/>
          </a:xfrm>
          <a:prstGeom prst="rect">
            <a:avLst/>
          </a:prstGeom>
          <a:noFill/>
          <a:ln>
            <a:noFill/>
          </a:ln>
        </p:spPr>
      </p:pic>
      <p:sp>
        <p:nvSpPr>
          <p:cNvPr id="580" name="Google Shape;580;p78"/>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1_Custom Layout 2">
  <p:cSld name="1_Custom Layout 2">
    <p:spTree>
      <p:nvGrpSpPr>
        <p:cNvPr id="1" name="Shape 581"/>
        <p:cNvGrpSpPr/>
        <p:nvPr/>
      </p:nvGrpSpPr>
      <p:grpSpPr>
        <a:xfrm>
          <a:off x="0" y="0"/>
          <a:ext cx="0" cy="0"/>
          <a:chOff x="0" y="0"/>
          <a:chExt cx="0" cy="0"/>
        </a:xfrm>
      </p:grpSpPr>
      <p:sp>
        <p:nvSpPr>
          <p:cNvPr id="582" name="Google Shape;582;p79"/>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83" name="Google Shape;583;p79"/>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84" name="Google Shape;584;p79"/>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85" name="Google Shape;585;p79"/>
          <p:cNvPicPr preferRelativeResize="0"/>
          <p:nvPr/>
        </p:nvPicPr>
        <p:blipFill rotWithShape="1">
          <a:blip r:embed="rId2">
            <a:alphaModFix/>
          </a:blip>
          <a:srcRect/>
          <a:stretch/>
        </p:blipFill>
        <p:spPr>
          <a:xfrm>
            <a:off x="10958222" y="6330789"/>
            <a:ext cx="1136199" cy="505373"/>
          </a:xfrm>
          <a:prstGeom prst="rect">
            <a:avLst/>
          </a:prstGeom>
          <a:noFill/>
          <a:ln>
            <a:noFill/>
          </a:ln>
        </p:spPr>
      </p:pic>
      <p:sp>
        <p:nvSpPr>
          <p:cNvPr id="586" name="Google Shape;586;p79"/>
          <p:cNvSpPr txBox="1">
            <a:spLocks noGrp="1"/>
          </p:cNvSpPr>
          <p:nvPr>
            <p:ph type="body" idx="2"/>
          </p:nvPr>
        </p:nvSpPr>
        <p:spPr>
          <a:xfrm>
            <a:off x="838199" y="6413863"/>
            <a:ext cx="10030500" cy="2328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228600" algn="r">
              <a:lnSpc>
                <a:spcPct val="100000"/>
              </a:lnSpc>
              <a:spcBef>
                <a:spcPts val="500"/>
              </a:spcBef>
              <a:spcAft>
                <a:spcPts val="0"/>
              </a:spcAft>
              <a:buClr>
                <a:srgbClr val="109648"/>
              </a:buClr>
              <a:buSzPts val="1200"/>
              <a:buFont typeface="Arial"/>
              <a:buNone/>
              <a:defRPr sz="12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Activity2">
  <p:cSld name="Activity2">
    <p:spTree>
      <p:nvGrpSpPr>
        <p:cNvPr id="1" name="Shape 587"/>
        <p:cNvGrpSpPr/>
        <p:nvPr/>
      </p:nvGrpSpPr>
      <p:grpSpPr>
        <a:xfrm>
          <a:off x="0" y="0"/>
          <a:ext cx="0" cy="0"/>
          <a:chOff x="0" y="0"/>
          <a:chExt cx="0" cy="0"/>
        </a:xfrm>
      </p:grpSpPr>
      <p:sp>
        <p:nvSpPr>
          <p:cNvPr id="588" name="Google Shape;588;p80"/>
          <p:cNvSpPr txBox="1">
            <a:spLocks noGrp="1"/>
          </p:cNvSpPr>
          <p:nvPr>
            <p:ph type="title"/>
          </p:nvPr>
        </p:nvSpPr>
        <p:spPr>
          <a:xfrm>
            <a:off x="838200" y="0"/>
            <a:ext cx="9752100" cy="12573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589" name="Google Shape;589;p80"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590" name="Google Shape;590;p80"/>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91" name="Google Shape;591;p80"/>
          <p:cNvPicPr preferRelativeResize="0"/>
          <p:nvPr/>
        </p:nvPicPr>
        <p:blipFill rotWithShape="1">
          <a:blip r:embed="rId3">
            <a:alphaModFix/>
          </a:blip>
          <a:srcRect/>
          <a:stretch/>
        </p:blipFill>
        <p:spPr>
          <a:xfrm>
            <a:off x="10958222" y="6330789"/>
            <a:ext cx="1136199" cy="505373"/>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1_One Health">
  <p:cSld name="1_One Health">
    <p:spTree>
      <p:nvGrpSpPr>
        <p:cNvPr id="1" name="Shape 592"/>
        <p:cNvGrpSpPr/>
        <p:nvPr/>
      </p:nvGrpSpPr>
      <p:grpSpPr>
        <a:xfrm>
          <a:off x="0" y="0"/>
          <a:ext cx="0" cy="0"/>
          <a:chOff x="0" y="0"/>
          <a:chExt cx="0" cy="0"/>
        </a:xfrm>
      </p:grpSpPr>
      <p:sp>
        <p:nvSpPr>
          <p:cNvPr id="593" name="Google Shape;593;p81"/>
          <p:cNvSpPr txBox="1">
            <a:spLocks noGrp="1"/>
          </p:cNvSpPr>
          <p:nvPr>
            <p:ph type="title"/>
          </p:nvPr>
        </p:nvSpPr>
        <p:spPr>
          <a:xfrm>
            <a:off x="838200" y="457200"/>
            <a:ext cx="97521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94" name="Google Shape;594;p81"/>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595" name="Google Shape;595;p81" descr="A picture containing vector graphics&#10;&#10;Description automatically generated"/>
          <p:cNvPicPr preferRelativeResize="0"/>
          <p:nvPr/>
        </p:nvPicPr>
        <p:blipFill rotWithShape="1">
          <a:blip r:embed="rId2">
            <a:alphaModFix/>
          </a:blip>
          <a:srcRect/>
          <a:stretch/>
        </p:blipFill>
        <p:spPr>
          <a:xfrm>
            <a:off x="10472404" y="128052"/>
            <a:ext cx="1223562" cy="1223562"/>
          </a:xfrm>
          <a:prstGeom prst="rect">
            <a:avLst/>
          </a:prstGeom>
          <a:noFill/>
          <a:ln>
            <a:noFill/>
          </a:ln>
        </p:spPr>
      </p:pic>
      <p:sp>
        <p:nvSpPr>
          <p:cNvPr id="596" name="Google Shape;596;p81"/>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97" name="Google Shape;597;p81"/>
          <p:cNvPicPr preferRelativeResize="0"/>
          <p:nvPr/>
        </p:nvPicPr>
        <p:blipFill rotWithShape="1">
          <a:blip r:embed="rId3">
            <a:alphaModFix/>
          </a:blip>
          <a:srcRect/>
          <a:stretch/>
        </p:blipFill>
        <p:spPr>
          <a:xfrm>
            <a:off x="10958222" y="6330789"/>
            <a:ext cx="1136199" cy="505373"/>
          </a:xfrm>
          <a:prstGeom prst="rect">
            <a:avLst/>
          </a:prstGeom>
          <a:noFill/>
          <a:ln>
            <a:noFill/>
          </a:ln>
        </p:spPr>
      </p:pic>
      <p:sp>
        <p:nvSpPr>
          <p:cNvPr id="598" name="Google Shape;598;p81"/>
          <p:cNvSpPr txBox="1">
            <a:spLocks noGrp="1"/>
          </p:cNvSpPr>
          <p:nvPr>
            <p:ph type="body" idx="2"/>
          </p:nvPr>
        </p:nvSpPr>
        <p:spPr>
          <a:xfrm>
            <a:off x="838199" y="6413863"/>
            <a:ext cx="10030500" cy="2328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228600" algn="r">
              <a:lnSpc>
                <a:spcPct val="100000"/>
              </a:lnSpc>
              <a:spcBef>
                <a:spcPts val="500"/>
              </a:spcBef>
              <a:spcAft>
                <a:spcPts val="0"/>
              </a:spcAft>
              <a:buClr>
                <a:srgbClr val="109648"/>
              </a:buClr>
              <a:buSzPts val="1200"/>
              <a:buFont typeface="Arial"/>
              <a:buNone/>
              <a:defRPr sz="12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Custom Layout 1">
  <p:cSld name="1_Custom Layout 1">
    <p:spTree>
      <p:nvGrpSpPr>
        <p:cNvPr id="1" name="Shape 69"/>
        <p:cNvGrpSpPr/>
        <p:nvPr/>
      </p:nvGrpSpPr>
      <p:grpSpPr>
        <a:xfrm>
          <a:off x="0" y="0"/>
          <a:ext cx="0" cy="0"/>
          <a:chOff x="0" y="0"/>
          <a:chExt cx="0" cy="0"/>
        </a:xfrm>
      </p:grpSpPr>
      <p:sp>
        <p:nvSpPr>
          <p:cNvPr id="70" name="Google Shape;70;p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1" name="Google Shape;71;p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2" name="Google Shape;72;p9"/>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 name="Google Shape;73;p9"/>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74" name="Google Shape;74;p9"/>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75" name="Google Shape;75;p9"/>
          <p:cNvPicPr preferRelativeResize="0"/>
          <p:nvPr/>
        </p:nvPicPr>
        <p:blipFill rotWithShape="1">
          <a:blip r:embed="rId3">
            <a:alphaModFix/>
          </a:blip>
          <a:srcRect/>
          <a:stretch/>
        </p:blipFill>
        <p:spPr>
          <a:xfrm>
            <a:off x="11057248" y="6241802"/>
            <a:ext cx="938147" cy="594360"/>
          </a:xfrm>
          <a:prstGeom prst="rect">
            <a:avLst/>
          </a:prstGeom>
          <a:noFill/>
          <a:ln>
            <a:noFill/>
          </a:ln>
        </p:spPr>
      </p:pic>
      <p:sp>
        <p:nvSpPr>
          <p:cNvPr id="76" name="Google Shape;76;p9"/>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3_Discovery_Dialogue">
  <p:cSld name="3_Discovery_Dialogue">
    <p:spTree>
      <p:nvGrpSpPr>
        <p:cNvPr id="1" name="Shape 599"/>
        <p:cNvGrpSpPr/>
        <p:nvPr/>
      </p:nvGrpSpPr>
      <p:grpSpPr>
        <a:xfrm>
          <a:off x="0" y="0"/>
          <a:ext cx="0" cy="0"/>
          <a:chOff x="0" y="0"/>
          <a:chExt cx="0" cy="0"/>
        </a:xfrm>
      </p:grpSpPr>
      <p:pic>
        <p:nvPicPr>
          <p:cNvPr id="600" name="Google Shape;600;p82"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601" name="Google Shape;601;p82"/>
          <p:cNvSpPr txBox="1">
            <a:spLocks noGrp="1"/>
          </p:cNvSpPr>
          <p:nvPr>
            <p:ph type="title"/>
          </p:nvPr>
        </p:nvSpPr>
        <p:spPr>
          <a:xfrm>
            <a:off x="838200" y="447675"/>
            <a:ext cx="9752100" cy="800100"/>
          </a:xfrm>
          <a:prstGeom prst="rect">
            <a:avLst/>
          </a:prstGeom>
          <a:solidFill>
            <a:srgbClr val="E7C2F6"/>
          </a:solid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02" name="Google Shape;602;p82"/>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03" name="Google Shape;603;p82"/>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04" name="Google Shape;604;p82"/>
          <p:cNvPicPr preferRelativeResize="0"/>
          <p:nvPr/>
        </p:nvPicPr>
        <p:blipFill rotWithShape="1">
          <a:blip r:embed="rId3">
            <a:alphaModFix/>
          </a:blip>
          <a:srcRect/>
          <a:stretch/>
        </p:blipFill>
        <p:spPr>
          <a:xfrm>
            <a:off x="10958222" y="6330789"/>
            <a:ext cx="1136199" cy="505373"/>
          </a:xfrm>
          <a:prstGeom prst="rect">
            <a:avLst/>
          </a:prstGeom>
          <a:noFill/>
          <a:ln>
            <a:noFill/>
          </a:ln>
        </p:spPr>
      </p:pic>
      <p:sp>
        <p:nvSpPr>
          <p:cNvPr id="605" name="Google Shape;605;p82"/>
          <p:cNvSpPr txBox="1">
            <a:spLocks noGrp="1"/>
          </p:cNvSpPr>
          <p:nvPr>
            <p:ph type="body" idx="2"/>
          </p:nvPr>
        </p:nvSpPr>
        <p:spPr>
          <a:xfrm>
            <a:off x="838199" y="6413863"/>
            <a:ext cx="10030500" cy="2328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228600" algn="r">
              <a:lnSpc>
                <a:spcPct val="100000"/>
              </a:lnSpc>
              <a:spcBef>
                <a:spcPts val="500"/>
              </a:spcBef>
              <a:spcAft>
                <a:spcPts val="0"/>
              </a:spcAft>
              <a:buClr>
                <a:srgbClr val="109648"/>
              </a:buClr>
              <a:buSzPts val="1200"/>
              <a:buFont typeface="Arial"/>
              <a:buNone/>
              <a:defRPr sz="12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3_Activity">
  <p:cSld name="3_Activity">
    <p:spTree>
      <p:nvGrpSpPr>
        <p:cNvPr id="1" name="Shape 606"/>
        <p:cNvGrpSpPr/>
        <p:nvPr/>
      </p:nvGrpSpPr>
      <p:grpSpPr>
        <a:xfrm>
          <a:off x="0" y="0"/>
          <a:ext cx="0" cy="0"/>
          <a:chOff x="0" y="0"/>
          <a:chExt cx="0" cy="0"/>
        </a:xfrm>
      </p:grpSpPr>
      <p:sp>
        <p:nvSpPr>
          <p:cNvPr id="607" name="Google Shape;607;p83"/>
          <p:cNvSpPr txBox="1">
            <a:spLocks noGrp="1"/>
          </p:cNvSpPr>
          <p:nvPr>
            <p:ph type="title"/>
          </p:nvPr>
        </p:nvSpPr>
        <p:spPr>
          <a:xfrm>
            <a:off x="838200" y="457200"/>
            <a:ext cx="9752100" cy="8001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608" name="Google Shape;608;p83"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609" name="Google Shape;609;p83"/>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10" name="Google Shape;610;p83"/>
          <p:cNvPicPr preferRelativeResize="0"/>
          <p:nvPr/>
        </p:nvPicPr>
        <p:blipFill rotWithShape="1">
          <a:blip r:embed="rId3">
            <a:alphaModFix/>
          </a:blip>
          <a:srcRect/>
          <a:stretch/>
        </p:blipFill>
        <p:spPr>
          <a:xfrm>
            <a:off x="10958222" y="6330789"/>
            <a:ext cx="1136199" cy="505373"/>
          </a:xfrm>
          <a:prstGeom prst="rect">
            <a:avLst/>
          </a:prstGeom>
          <a:noFill/>
          <a:ln>
            <a:noFill/>
          </a:ln>
        </p:spPr>
      </p:pic>
      <p:sp>
        <p:nvSpPr>
          <p:cNvPr id="611" name="Google Shape;611;p83"/>
          <p:cNvSpPr txBox="1"/>
          <p:nvPr/>
        </p:nvSpPr>
        <p:spPr>
          <a:xfrm>
            <a:off x="1007013" y="2951946"/>
            <a:ext cx="10178100" cy="954300"/>
          </a:xfrm>
          <a:prstGeom prst="rect">
            <a:avLst/>
          </a:prstGeom>
          <a:noFill/>
          <a:ln w="38100" cap="flat" cmpd="sng">
            <a:solidFill>
              <a:srgbClr val="00140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a:solidFill>
                  <a:schemeClr val="dk1"/>
                </a:solidFill>
                <a:latin typeface="Arial"/>
                <a:ea typeface="Arial"/>
                <a:cs typeface="Arial"/>
                <a:sym typeface="Arial"/>
              </a:rPr>
              <a:t>To complete the exercise, </a:t>
            </a:r>
            <a:endParaRPr/>
          </a:p>
          <a:p>
            <a:pPr marL="0" marR="0" lvl="0" indent="0" algn="ctr" rtl="0">
              <a:spcBef>
                <a:spcPts val="0"/>
              </a:spcBef>
              <a:spcAft>
                <a:spcPts val="0"/>
              </a:spcAft>
              <a:buNone/>
            </a:pPr>
            <a:r>
              <a:rPr lang="fr-FR" sz="2800">
                <a:solidFill>
                  <a:schemeClr val="dk1"/>
                </a:solidFill>
                <a:latin typeface="Arial"/>
                <a:ea typeface="Arial"/>
                <a:cs typeface="Arial"/>
                <a:sym typeface="Arial"/>
              </a:rPr>
              <a:t>please turn to your Participate Exercise Book.</a:t>
            </a:r>
            <a:endParaRPr sz="2800" strike="sngStrike">
              <a:solidFill>
                <a:schemeClr val="dk1"/>
              </a:solidFill>
              <a:latin typeface="Arial"/>
              <a:ea typeface="Arial"/>
              <a:cs typeface="Arial"/>
              <a:sym typeface="Aria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1_Activity_Answer">
  <p:cSld name="1_Activity_Answer">
    <p:spTree>
      <p:nvGrpSpPr>
        <p:cNvPr id="1" name="Shape 612"/>
        <p:cNvGrpSpPr/>
        <p:nvPr/>
      </p:nvGrpSpPr>
      <p:grpSpPr>
        <a:xfrm>
          <a:off x="0" y="0"/>
          <a:ext cx="0" cy="0"/>
          <a:chOff x="0" y="0"/>
          <a:chExt cx="0" cy="0"/>
        </a:xfrm>
      </p:grpSpPr>
      <p:pic>
        <p:nvPicPr>
          <p:cNvPr id="613" name="Google Shape;613;p84"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614" name="Google Shape;614;p84"/>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15" name="Google Shape;615;p84"/>
          <p:cNvSpPr txBox="1">
            <a:spLocks noGrp="1"/>
          </p:cNvSpPr>
          <p:nvPr>
            <p:ph type="title"/>
          </p:nvPr>
        </p:nvSpPr>
        <p:spPr>
          <a:xfrm>
            <a:off x="838200" y="447675"/>
            <a:ext cx="9752100" cy="800100"/>
          </a:xfrm>
          <a:prstGeom prst="rect">
            <a:avLst/>
          </a:prstGeom>
          <a:solidFill>
            <a:srgbClr val="FEE599"/>
          </a:solid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16" name="Google Shape;616;p84"/>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17" name="Google Shape;617;p84"/>
          <p:cNvPicPr preferRelativeResize="0"/>
          <p:nvPr/>
        </p:nvPicPr>
        <p:blipFill rotWithShape="1">
          <a:blip r:embed="rId3">
            <a:alphaModFix/>
          </a:blip>
          <a:srcRect/>
          <a:stretch/>
        </p:blipFill>
        <p:spPr>
          <a:xfrm>
            <a:off x="10958222" y="6330789"/>
            <a:ext cx="1136199" cy="505373"/>
          </a:xfrm>
          <a:prstGeom prst="rect">
            <a:avLst/>
          </a:prstGeom>
          <a:noFill/>
          <a:ln>
            <a:noFill/>
          </a:ln>
        </p:spPr>
      </p:pic>
      <p:sp>
        <p:nvSpPr>
          <p:cNvPr id="618" name="Google Shape;618;p84"/>
          <p:cNvSpPr txBox="1">
            <a:spLocks noGrp="1"/>
          </p:cNvSpPr>
          <p:nvPr>
            <p:ph type="body" idx="2"/>
          </p:nvPr>
        </p:nvSpPr>
        <p:spPr>
          <a:xfrm>
            <a:off x="838199" y="6413863"/>
            <a:ext cx="10030500" cy="2328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228600" algn="r">
              <a:lnSpc>
                <a:spcPct val="100000"/>
              </a:lnSpc>
              <a:spcBef>
                <a:spcPts val="500"/>
              </a:spcBef>
              <a:spcAft>
                <a:spcPts val="0"/>
              </a:spcAft>
              <a:buClr>
                <a:srgbClr val="109648"/>
              </a:buClr>
              <a:buSzPts val="1200"/>
              <a:buFont typeface="Arial"/>
              <a:buNone/>
              <a:defRPr sz="12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619"/>
        <p:cNvGrpSpPr/>
        <p:nvPr/>
      </p:nvGrpSpPr>
      <p:grpSpPr>
        <a:xfrm>
          <a:off x="0" y="0"/>
          <a:ext cx="0" cy="0"/>
          <a:chOff x="0" y="0"/>
          <a:chExt cx="0" cy="0"/>
        </a:xfrm>
      </p:grpSpPr>
      <p:sp>
        <p:nvSpPr>
          <p:cNvPr id="620" name="Google Shape;620;p85"/>
          <p:cNvSpPr txBox="1">
            <a:spLocks noGrp="1"/>
          </p:cNvSpPr>
          <p:nvPr>
            <p:ph type="title"/>
          </p:nvPr>
        </p:nvSpPr>
        <p:spPr>
          <a:xfrm>
            <a:off x="839788" y="365125"/>
            <a:ext cx="10515600" cy="8238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21" name="Google Shape;621;p85"/>
          <p:cNvSpPr txBox="1">
            <a:spLocks noGrp="1"/>
          </p:cNvSpPr>
          <p:nvPr>
            <p:ph type="body" idx="1"/>
          </p:nvPr>
        </p:nvSpPr>
        <p:spPr>
          <a:xfrm>
            <a:off x="838200" y="1473345"/>
            <a:ext cx="5157900" cy="521700"/>
          </a:xfrm>
          <a:prstGeom prst="rect">
            <a:avLst/>
          </a:prstGeom>
          <a:noFill/>
          <a:ln>
            <a:noFill/>
          </a:ln>
        </p:spPr>
        <p:txBody>
          <a:bodyPr spcFirstLastPara="1" wrap="square" lIns="91425" tIns="45700" rIns="91425" bIns="45700" anchor="b" anchorCtr="0">
            <a:noAutofit/>
          </a:bodyPr>
          <a:lstStyle>
            <a:lvl1pPr marL="457200" marR="0" lvl="0" indent="-228600" algn="l">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622" name="Google Shape;622;p85"/>
          <p:cNvSpPr txBox="1">
            <a:spLocks noGrp="1"/>
          </p:cNvSpPr>
          <p:nvPr>
            <p:ph type="body" idx="2"/>
          </p:nvPr>
        </p:nvSpPr>
        <p:spPr>
          <a:xfrm>
            <a:off x="838200" y="2111433"/>
            <a:ext cx="5157900" cy="4031700"/>
          </a:xfrm>
          <a:prstGeom prst="rect">
            <a:avLst/>
          </a:prstGeom>
          <a:noFill/>
          <a:ln>
            <a:noFill/>
          </a:ln>
        </p:spPr>
        <p:txBody>
          <a:bodyPr spcFirstLastPara="1" wrap="square" lIns="91425" tIns="45700" rIns="91425" bIns="45700" anchor="t" anchorCtr="0">
            <a:noAutofit/>
          </a:bodyPr>
          <a:lstStyle>
            <a:lvl1pPr marL="457200" marR="0" lvl="0" indent="-406400" algn="l">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3" name="Google Shape;623;p85"/>
          <p:cNvSpPr txBox="1">
            <a:spLocks noGrp="1"/>
          </p:cNvSpPr>
          <p:nvPr>
            <p:ph type="body" idx="3"/>
          </p:nvPr>
        </p:nvSpPr>
        <p:spPr>
          <a:xfrm>
            <a:off x="6170612" y="1473345"/>
            <a:ext cx="5183100" cy="521700"/>
          </a:xfrm>
          <a:prstGeom prst="rect">
            <a:avLst/>
          </a:prstGeom>
          <a:noFill/>
          <a:ln>
            <a:noFill/>
          </a:ln>
        </p:spPr>
        <p:txBody>
          <a:bodyPr spcFirstLastPara="1" wrap="square" lIns="91425" tIns="45700" rIns="91425" bIns="45700" anchor="b" anchorCtr="0">
            <a:noAutofit/>
          </a:bodyPr>
          <a:lstStyle>
            <a:lvl1pPr marL="457200" marR="0" lvl="0" indent="-228600" algn="l">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624" name="Google Shape;624;p85"/>
          <p:cNvSpPr txBox="1">
            <a:spLocks noGrp="1"/>
          </p:cNvSpPr>
          <p:nvPr>
            <p:ph type="body" idx="4"/>
          </p:nvPr>
        </p:nvSpPr>
        <p:spPr>
          <a:xfrm>
            <a:off x="6170612" y="2111433"/>
            <a:ext cx="5157900" cy="4031700"/>
          </a:xfrm>
          <a:prstGeom prst="rect">
            <a:avLst/>
          </a:prstGeom>
          <a:noFill/>
          <a:ln>
            <a:noFill/>
          </a:ln>
        </p:spPr>
        <p:txBody>
          <a:bodyPr spcFirstLastPara="1" wrap="square" lIns="91425" tIns="45700" rIns="91425" bIns="45700" anchor="t" anchorCtr="0">
            <a:noAutofit/>
          </a:bodyPr>
          <a:lstStyle>
            <a:lvl1pPr marL="457200" marR="0" lvl="0" indent="-406400" algn="l">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5" name="Google Shape;625;p85"/>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26" name="Google Shape;626;p85"/>
          <p:cNvPicPr preferRelativeResize="0"/>
          <p:nvPr/>
        </p:nvPicPr>
        <p:blipFill rotWithShape="1">
          <a:blip r:embed="rId2">
            <a:alphaModFix/>
          </a:blip>
          <a:srcRect/>
          <a:stretch/>
        </p:blipFill>
        <p:spPr>
          <a:xfrm>
            <a:off x="10958222" y="6330789"/>
            <a:ext cx="1136199" cy="505373"/>
          </a:xfrm>
          <a:prstGeom prst="rect">
            <a:avLst/>
          </a:prstGeom>
          <a:noFill/>
          <a:ln>
            <a:noFill/>
          </a:ln>
        </p:spPr>
      </p:pic>
      <p:sp>
        <p:nvSpPr>
          <p:cNvPr id="627" name="Google Shape;627;p85"/>
          <p:cNvSpPr txBox="1">
            <a:spLocks noGrp="1"/>
          </p:cNvSpPr>
          <p:nvPr>
            <p:ph type="body" idx="5"/>
          </p:nvPr>
        </p:nvSpPr>
        <p:spPr>
          <a:xfrm>
            <a:off x="838199" y="6413863"/>
            <a:ext cx="10030500" cy="2328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228600" algn="r">
              <a:lnSpc>
                <a:spcPct val="100000"/>
              </a:lnSpc>
              <a:spcBef>
                <a:spcPts val="500"/>
              </a:spcBef>
              <a:spcAft>
                <a:spcPts val="0"/>
              </a:spcAft>
              <a:buClr>
                <a:srgbClr val="109648"/>
              </a:buClr>
              <a:buSzPts val="1200"/>
              <a:buFont typeface="Arial"/>
              <a:buNone/>
              <a:defRPr sz="12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628"/>
        <p:cNvGrpSpPr/>
        <p:nvPr/>
      </p:nvGrpSpPr>
      <p:grpSpPr>
        <a:xfrm>
          <a:off x="0" y="0"/>
          <a:ext cx="0" cy="0"/>
          <a:chOff x="0" y="0"/>
          <a:chExt cx="0" cy="0"/>
        </a:xfrm>
      </p:grpSpPr>
      <p:sp>
        <p:nvSpPr>
          <p:cNvPr id="629" name="Google Shape;629;p86"/>
          <p:cNvSpPr/>
          <p:nvPr/>
        </p:nvSpPr>
        <p:spPr>
          <a:xfrm>
            <a:off x="0" y="0"/>
            <a:ext cx="12192000" cy="63564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30" name="Google Shape;630;p86"/>
          <p:cNvSpPr/>
          <p:nvPr/>
        </p:nvSpPr>
        <p:spPr>
          <a:xfrm>
            <a:off x="10868596" y="6356350"/>
            <a:ext cx="1315500" cy="571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31" name="Google Shape;631;p86"/>
          <p:cNvPicPr preferRelativeResize="0"/>
          <p:nvPr/>
        </p:nvPicPr>
        <p:blipFill rotWithShape="1">
          <a:blip r:embed="rId2">
            <a:alphaModFix/>
          </a:blip>
          <a:srcRect/>
          <a:stretch/>
        </p:blipFill>
        <p:spPr>
          <a:xfrm>
            <a:off x="10958222" y="6330789"/>
            <a:ext cx="1136199" cy="505373"/>
          </a:xfrm>
          <a:prstGeom prst="rect">
            <a:avLst/>
          </a:prstGeom>
          <a:noFill/>
          <a:ln>
            <a:noFill/>
          </a:ln>
        </p:spPr>
      </p:pic>
      <p:sp>
        <p:nvSpPr>
          <p:cNvPr id="632" name="Google Shape;632;p86"/>
          <p:cNvSpPr txBox="1">
            <a:spLocks noGrp="1"/>
          </p:cNvSpPr>
          <p:nvPr>
            <p:ph type="body" idx="1"/>
          </p:nvPr>
        </p:nvSpPr>
        <p:spPr>
          <a:xfrm>
            <a:off x="838199" y="6413863"/>
            <a:ext cx="10030500" cy="232800"/>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228600" algn="r">
              <a:lnSpc>
                <a:spcPct val="100000"/>
              </a:lnSpc>
              <a:spcBef>
                <a:spcPts val="500"/>
              </a:spcBef>
              <a:spcAft>
                <a:spcPts val="0"/>
              </a:spcAft>
              <a:buClr>
                <a:srgbClr val="109648"/>
              </a:buClr>
              <a:buSzPts val="1200"/>
              <a:buFont typeface="Arial"/>
              <a:buNone/>
              <a:defRPr sz="1200"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_Activity_French">
  <p:cSld name="2_Activity_French">
    <p:spTree>
      <p:nvGrpSpPr>
        <p:cNvPr id="1" name="Shape 77"/>
        <p:cNvGrpSpPr/>
        <p:nvPr/>
      </p:nvGrpSpPr>
      <p:grpSpPr>
        <a:xfrm>
          <a:off x="0" y="0"/>
          <a:ext cx="0" cy="0"/>
          <a:chOff x="0" y="0"/>
          <a:chExt cx="0" cy="0"/>
        </a:xfrm>
      </p:grpSpPr>
      <p:sp>
        <p:nvSpPr>
          <p:cNvPr id="78" name="Google Shape;78;p10"/>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79" name="Google Shape;79;p10"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80" name="Google Shape;80;p10"/>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1" name="Google Shape;81;p10"/>
          <p:cNvSpPr txBox="1"/>
          <p:nvPr/>
        </p:nvSpPr>
        <p:spPr>
          <a:xfrm>
            <a:off x="1007013" y="2951946"/>
            <a:ext cx="10177974" cy="954107"/>
          </a:xfrm>
          <a:prstGeom prst="rect">
            <a:avLst/>
          </a:prstGeom>
          <a:noFill/>
          <a:ln w="38100" cap="flat" cmpd="sng">
            <a:solidFill>
              <a:srgbClr val="00140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a:solidFill>
                  <a:schemeClr val="dk1"/>
                </a:solidFill>
                <a:latin typeface="Arial"/>
                <a:ea typeface="Arial"/>
                <a:cs typeface="Arial"/>
                <a:sym typeface="Arial"/>
              </a:rPr>
              <a:t>Pour réaliser l'exercice,</a:t>
            </a:r>
            <a:br>
              <a:rPr lang="fr-FR" sz="2800">
                <a:solidFill>
                  <a:schemeClr val="dk1"/>
                </a:solidFill>
                <a:latin typeface="Arial"/>
                <a:ea typeface="Arial"/>
                <a:cs typeface="Arial"/>
                <a:sym typeface="Arial"/>
              </a:rPr>
            </a:br>
            <a:r>
              <a:rPr lang="fr-FR" sz="2800">
                <a:solidFill>
                  <a:schemeClr val="dk1"/>
                </a:solidFill>
                <a:latin typeface="Arial"/>
                <a:ea typeface="Arial"/>
                <a:cs typeface="Arial"/>
                <a:sym typeface="Arial"/>
              </a:rPr>
              <a:t>veuillez consulter le cahier d'exercices du participant.</a:t>
            </a:r>
            <a:endParaRPr sz="2800" strike="sngStrike">
              <a:solidFill>
                <a:schemeClr val="dk1"/>
              </a:solidFill>
              <a:latin typeface="Arial"/>
              <a:ea typeface="Arial"/>
              <a:cs typeface="Arial"/>
              <a:sym typeface="Arial"/>
            </a:endParaRPr>
          </a:p>
        </p:txBody>
      </p:sp>
      <p:sp>
        <p:nvSpPr>
          <p:cNvPr id="82" name="Google Shape;82;p10"/>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83" name="Google Shape;83;p10"/>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84" name="Google Shape;84;p10"/>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9" Type="http://schemas.openxmlformats.org/officeDocument/2006/relationships/slideLayout" Target="../slideLayouts/slideLayout75.xml"/><Relationship Id="rId21" Type="http://schemas.openxmlformats.org/officeDocument/2006/relationships/slideLayout" Target="../slideLayouts/slideLayout57.xml"/><Relationship Id="rId34" Type="http://schemas.openxmlformats.org/officeDocument/2006/relationships/slideLayout" Target="../slideLayouts/slideLayout70.xml"/><Relationship Id="rId42" Type="http://schemas.openxmlformats.org/officeDocument/2006/relationships/slideLayout" Target="../slideLayouts/slideLayout78.xml"/><Relationship Id="rId47" Type="http://schemas.openxmlformats.org/officeDocument/2006/relationships/slideLayout" Target="../slideLayouts/slideLayout83.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9" Type="http://schemas.openxmlformats.org/officeDocument/2006/relationships/slideLayout" Target="../slideLayouts/slideLayout65.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37" Type="http://schemas.openxmlformats.org/officeDocument/2006/relationships/slideLayout" Target="../slideLayouts/slideLayout73.xml"/><Relationship Id="rId40" Type="http://schemas.openxmlformats.org/officeDocument/2006/relationships/slideLayout" Target="../slideLayouts/slideLayout76.xml"/><Relationship Id="rId45" Type="http://schemas.openxmlformats.org/officeDocument/2006/relationships/slideLayout" Target="../slideLayouts/slideLayout81.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36" Type="http://schemas.openxmlformats.org/officeDocument/2006/relationships/slideLayout" Target="../slideLayouts/slideLayout72.xml"/><Relationship Id="rId49" Type="http://schemas.openxmlformats.org/officeDocument/2006/relationships/theme" Target="../theme/theme2.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4" Type="http://schemas.openxmlformats.org/officeDocument/2006/relationships/slideLayout" Target="../slideLayouts/slideLayout80.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slideLayout" Target="../slideLayouts/slideLayout71.xml"/><Relationship Id="rId43" Type="http://schemas.openxmlformats.org/officeDocument/2006/relationships/slideLayout" Target="../slideLayouts/slideLayout79.xml"/><Relationship Id="rId48" Type="http://schemas.openxmlformats.org/officeDocument/2006/relationships/slideLayout" Target="../slideLayouts/slideLayout84.xml"/><Relationship Id="rId8" Type="http://schemas.openxmlformats.org/officeDocument/2006/relationships/slideLayout" Target="../slideLayouts/slideLayout44.xml"/><Relationship Id="rId3" Type="http://schemas.openxmlformats.org/officeDocument/2006/relationships/slideLayout" Target="../slideLayouts/slideLayout39.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38" Type="http://schemas.openxmlformats.org/officeDocument/2006/relationships/slideLayout" Target="../slideLayouts/slideLayout74.xml"/><Relationship Id="rId46" Type="http://schemas.openxmlformats.org/officeDocument/2006/relationships/slideLayout" Target="../slideLayouts/slideLayout82.xml"/><Relationship Id="rId20" Type="http://schemas.openxmlformats.org/officeDocument/2006/relationships/slideLayout" Target="../slideLayouts/slideLayout56.xml"/><Relationship Id="rId41" Type="http://schemas.openxmlformats.org/officeDocument/2006/relationships/slideLayout" Target="../slideLayouts/slideLayout77.xml"/><Relationship Id="rId1" Type="http://schemas.openxmlformats.org/officeDocument/2006/relationships/slideLayout" Target="../slideLayouts/slideLayout37.xml"/><Relationship Id="rId6"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 name="Google Shape;11;p1"/>
          <p:cNvSpPr txBox="1"/>
          <p:nvPr/>
        </p:nvSpPr>
        <p:spPr>
          <a:xfrm>
            <a:off x="-93879" y="6326347"/>
            <a:ext cx="496853" cy="365125"/>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fld id="{00000000-1234-1234-1234-123412341234}" type="slidenum">
              <a:rPr lang="fr-FR" sz="1600" b="0" i="0" u="none" strike="noStrike" cap="none">
                <a:solidFill>
                  <a:srgbClr val="000000"/>
                </a:solidFill>
                <a:latin typeface="Arial"/>
                <a:ea typeface="Arial"/>
                <a:cs typeface="Arial"/>
                <a:sym typeface="Arial"/>
              </a:rPr>
              <a:t>‹#›</a:t>
            </a:fld>
            <a:endParaRPr sz="1600" b="0" i="0" u="none" strike="noStrike" cap="none">
              <a:solidFill>
                <a:srgbClr val="000000"/>
              </a:solidFill>
              <a:latin typeface="Arial"/>
              <a:ea typeface="Arial"/>
              <a:cs typeface="Arial"/>
              <a:sym typeface="Arial"/>
            </a:endParaRPr>
          </a:p>
        </p:txBody>
      </p:sp>
      <p:cxnSp>
        <p:nvCxnSpPr>
          <p:cNvPr id="12" name="Google Shape;12;p1"/>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2"/>
        <p:cNvGrpSpPr/>
        <p:nvPr/>
      </p:nvGrpSpPr>
      <p:grpSpPr>
        <a:xfrm>
          <a:off x="0" y="0"/>
          <a:ext cx="0" cy="0"/>
          <a:chOff x="0" y="0"/>
          <a:chExt cx="0" cy="0"/>
        </a:xfrm>
      </p:grpSpPr>
      <p:sp>
        <p:nvSpPr>
          <p:cNvPr id="283" name="Google Shape;283;p38"/>
          <p:cNvSpPr/>
          <p:nvPr/>
        </p:nvSpPr>
        <p:spPr>
          <a:xfrm>
            <a:off x="0" y="6728728"/>
            <a:ext cx="12192000" cy="2031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84" name="Google Shape;284;p38"/>
          <p:cNvSpPr txBox="1"/>
          <p:nvPr/>
        </p:nvSpPr>
        <p:spPr>
          <a:xfrm>
            <a:off x="-93879" y="6326347"/>
            <a:ext cx="496800" cy="3651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fld id="{00000000-1234-1234-1234-123412341234}" type="slidenum">
              <a:rPr lang="fr-FR" sz="1600" b="0" i="0" u="none" strike="noStrike" cap="none">
                <a:solidFill>
                  <a:srgbClr val="000000"/>
                </a:solidFill>
                <a:latin typeface="Arial"/>
                <a:ea typeface="Arial"/>
                <a:cs typeface="Arial"/>
                <a:sym typeface="Arial"/>
              </a:rPr>
              <a:t>‹#›</a:t>
            </a:fld>
            <a:endParaRPr sz="1600" b="0" i="0" u="none" strike="noStrike" cap="none">
              <a:solidFill>
                <a:srgbClr val="000000"/>
              </a:solidFill>
              <a:latin typeface="Arial"/>
              <a:ea typeface="Arial"/>
              <a:cs typeface="Arial"/>
              <a:sym typeface="Arial"/>
            </a:endParaRPr>
          </a:p>
        </p:txBody>
      </p:sp>
      <p:cxnSp>
        <p:nvCxnSpPr>
          <p:cNvPr id="285" name="Google Shape;285;p38"/>
          <p:cNvCxnSpPr/>
          <p:nvPr/>
        </p:nvCxnSpPr>
        <p:spPr>
          <a:xfrm>
            <a:off x="518160" y="1264888"/>
            <a:ext cx="11155800" cy="0"/>
          </a:xfrm>
          <a:prstGeom prst="straightConnector1">
            <a:avLst/>
          </a:prstGeom>
          <a:noFill/>
          <a:ln w="50800" cap="flat" cmpd="sng">
            <a:solidFill>
              <a:srgbClr val="109648"/>
            </a:solidFill>
            <a:prstDash val="solid"/>
            <a:miter lim="800000"/>
            <a:headEnd type="none" w="sm" len="sm"/>
            <a:tailEnd type="none" w="sm" len="sm"/>
          </a:ln>
        </p:spPr>
      </p:cxnSp>
      <p:sp>
        <p:nvSpPr>
          <p:cNvPr id="286" name="Google Shape;286;p38"/>
          <p:cNvSpPr/>
          <p:nvPr/>
        </p:nvSpPr>
        <p:spPr>
          <a:xfrm>
            <a:off x="0" y="6672263"/>
            <a:ext cx="12192000" cy="203100"/>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 id="2147483704" r:id="rId21"/>
    <p:sldLayoutId id="2147483705" r:id="rId22"/>
    <p:sldLayoutId id="2147483706" r:id="rId23"/>
    <p:sldLayoutId id="2147483707" r:id="rId24"/>
    <p:sldLayoutId id="2147483708" r:id="rId25"/>
    <p:sldLayoutId id="2147483709" r:id="rId26"/>
    <p:sldLayoutId id="2147483710" r:id="rId27"/>
    <p:sldLayoutId id="2147483711" r:id="rId28"/>
    <p:sldLayoutId id="2147483712" r:id="rId29"/>
    <p:sldLayoutId id="2147483713" r:id="rId30"/>
    <p:sldLayoutId id="2147483714" r:id="rId31"/>
    <p:sldLayoutId id="2147483715" r:id="rId32"/>
    <p:sldLayoutId id="2147483716" r:id="rId33"/>
    <p:sldLayoutId id="2147483717" r:id="rId34"/>
    <p:sldLayoutId id="2147483718" r:id="rId35"/>
    <p:sldLayoutId id="2147483719" r:id="rId36"/>
    <p:sldLayoutId id="2147483720" r:id="rId37"/>
    <p:sldLayoutId id="2147483721" r:id="rId38"/>
    <p:sldLayoutId id="2147483722" r:id="rId39"/>
    <p:sldLayoutId id="2147483723" r:id="rId40"/>
    <p:sldLayoutId id="2147483724" r:id="rId41"/>
    <p:sldLayoutId id="2147483725" r:id="rId42"/>
    <p:sldLayoutId id="2147483726" r:id="rId43"/>
    <p:sldLayoutId id="2147483727" r:id="rId44"/>
    <p:sldLayoutId id="2147483728" r:id="rId45"/>
    <p:sldLayoutId id="2147483729" r:id="rId46"/>
    <p:sldLayoutId id="2147483730" r:id="rId47"/>
    <p:sldLayoutId id="2147483731" r:id="rId4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s://www.woah.org/en/home/" TargetMode="External"/><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24.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87"/>
          <p:cNvSpPr txBox="1">
            <a:spLocks noGrp="1"/>
          </p:cNvSpPr>
          <p:nvPr>
            <p:ph type="body" idx="1"/>
          </p:nvPr>
        </p:nvSpPr>
        <p:spPr>
          <a:xfrm>
            <a:off x="521601" y="2443364"/>
            <a:ext cx="8193354" cy="98563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5400"/>
              <a:buNone/>
            </a:pPr>
            <a:r>
              <a:rPr lang="fr-FR" dirty="0">
                <a:latin typeface="Franklin Gothic Medium" panose="020B0603020102020204" pitchFamily="34" charset="0"/>
              </a:rPr>
              <a:t>Investigation de cas</a:t>
            </a:r>
            <a:endParaRPr dirty="0">
              <a:latin typeface="Franklin Gothic Medium" panose="020B0603020102020204" pitchFamily="34" charset="0"/>
            </a:endParaRPr>
          </a:p>
        </p:txBody>
      </p:sp>
      <p:sp>
        <p:nvSpPr>
          <p:cNvPr id="639" name="Google Shape;639;p87"/>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1"/>
              </a:buClr>
              <a:buSzPts val="2800"/>
              <a:buNone/>
            </a:pPr>
            <a:r>
              <a:rPr lang="fr-FR" dirty="0"/>
              <a:t>Atelier 1</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11"/>
        <p:cNvGrpSpPr/>
        <p:nvPr/>
      </p:nvGrpSpPr>
      <p:grpSpPr>
        <a:xfrm>
          <a:off x="0" y="0"/>
          <a:ext cx="0" cy="0"/>
          <a:chOff x="0" y="0"/>
          <a:chExt cx="0" cy="0"/>
        </a:xfrm>
      </p:grpSpPr>
      <p:sp>
        <p:nvSpPr>
          <p:cNvPr id="712" name="Google Shape;712;p96"/>
          <p:cNvSpPr txBox="1">
            <a:spLocks noGrp="1"/>
          </p:cNvSpPr>
          <p:nvPr>
            <p:ph type="title"/>
          </p:nvPr>
        </p:nvSpPr>
        <p:spPr>
          <a:xfrm>
            <a:off x="149884" y="318279"/>
            <a:ext cx="10712676" cy="728214"/>
          </a:xfrm>
          <a:prstGeom prst="rect">
            <a:avLst/>
          </a:prstGeom>
          <a:solidFill>
            <a:srgbClr val="E7C2F6"/>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Objectifs de l'investigation de cas Réponses</a:t>
            </a:r>
            <a:endParaRPr dirty="0">
              <a:latin typeface="Franklin Gothic Medium" panose="020B0603020102020204" pitchFamily="34" charset="0"/>
            </a:endParaRPr>
          </a:p>
        </p:txBody>
      </p:sp>
      <p:sp>
        <p:nvSpPr>
          <p:cNvPr id="713" name="Google Shape;713;p9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ctr" anchorCtr="0">
            <a:noAutofit/>
          </a:bodyPr>
          <a:lstStyle/>
          <a:p>
            <a:pPr marL="228600" lvl="0" indent="-228600" algn="l" rtl="0">
              <a:lnSpc>
                <a:spcPct val="100000"/>
              </a:lnSpc>
              <a:spcBef>
                <a:spcPts val="0"/>
              </a:spcBef>
              <a:spcAft>
                <a:spcPts val="0"/>
              </a:spcAft>
              <a:buClr>
                <a:schemeClr val="dk1"/>
              </a:buClr>
              <a:buSzPts val="2800"/>
              <a:buChar char="•"/>
            </a:pPr>
            <a:r>
              <a:rPr lang="fr-FR" dirty="0"/>
              <a:t>Confirmer le cas</a:t>
            </a:r>
            <a:endParaRPr dirty="0"/>
          </a:p>
          <a:p>
            <a:pPr marL="228600" lvl="0" indent="-228600" algn="l" rtl="0">
              <a:lnSpc>
                <a:spcPct val="100000"/>
              </a:lnSpc>
              <a:spcBef>
                <a:spcPts val="1000"/>
              </a:spcBef>
              <a:spcAft>
                <a:spcPts val="0"/>
              </a:spcAft>
              <a:buClr>
                <a:schemeClr val="dk1"/>
              </a:buClr>
              <a:buSzPts val="2800"/>
              <a:buChar char="•"/>
            </a:pPr>
            <a:r>
              <a:rPr lang="fr-FR" dirty="0"/>
              <a:t>Identifier :</a:t>
            </a:r>
            <a:endParaRPr dirty="0"/>
          </a:p>
          <a:p>
            <a:pPr marL="685800" lvl="1" indent="-228600" algn="l" rtl="0">
              <a:lnSpc>
                <a:spcPct val="100000"/>
              </a:lnSpc>
              <a:spcBef>
                <a:spcPts val="1000"/>
              </a:spcBef>
              <a:spcAft>
                <a:spcPts val="0"/>
              </a:spcAft>
              <a:buSzPts val="2400"/>
              <a:buFont typeface="Noto Sans Symbols"/>
              <a:buChar char="▪"/>
            </a:pPr>
            <a:r>
              <a:rPr lang="fr-FR" dirty="0"/>
              <a:t>Facteurs de risque</a:t>
            </a:r>
            <a:endParaRPr dirty="0"/>
          </a:p>
          <a:p>
            <a:pPr marL="685800" lvl="1" indent="-228600" algn="l" rtl="0">
              <a:lnSpc>
                <a:spcPct val="100000"/>
              </a:lnSpc>
              <a:spcBef>
                <a:spcPts val="1000"/>
              </a:spcBef>
              <a:spcAft>
                <a:spcPts val="0"/>
              </a:spcAft>
              <a:buSzPts val="2400"/>
              <a:buFont typeface="Noto Sans Symbols"/>
              <a:buChar char="▪"/>
            </a:pPr>
            <a:r>
              <a:rPr lang="fr-FR" dirty="0"/>
              <a:t>Source</a:t>
            </a:r>
            <a:endParaRPr dirty="0"/>
          </a:p>
          <a:p>
            <a:pPr marL="685800" lvl="1" indent="-228600" algn="l" rtl="0">
              <a:lnSpc>
                <a:spcPct val="100000"/>
              </a:lnSpc>
              <a:spcBef>
                <a:spcPts val="1000"/>
              </a:spcBef>
              <a:spcAft>
                <a:spcPts val="0"/>
              </a:spcAft>
              <a:buSzPts val="2400"/>
              <a:buFont typeface="Noto Sans Symbols"/>
              <a:buChar char="▪"/>
            </a:pPr>
            <a:r>
              <a:rPr lang="fr-FR" dirty="0"/>
              <a:t>Mode de transmission</a:t>
            </a:r>
            <a:endParaRPr dirty="0"/>
          </a:p>
          <a:p>
            <a:pPr marL="228600" lvl="0" indent="-228600" algn="l" rtl="0">
              <a:lnSpc>
                <a:spcPct val="100000"/>
              </a:lnSpc>
              <a:spcBef>
                <a:spcPts val="1000"/>
              </a:spcBef>
              <a:spcAft>
                <a:spcPts val="0"/>
              </a:spcAft>
              <a:buClr>
                <a:schemeClr val="dk1"/>
              </a:buClr>
              <a:buSzPts val="2800"/>
              <a:buChar char="•"/>
            </a:pPr>
            <a:r>
              <a:rPr lang="fr-FR" dirty="0"/>
              <a:t>Déterminer le besoin de :</a:t>
            </a:r>
            <a:endParaRPr dirty="0"/>
          </a:p>
          <a:p>
            <a:pPr marL="685800" lvl="1" indent="-228600" algn="l" rtl="0">
              <a:lnSpc>
                <a:spcPct val="100000"/>
              </a:lnSpc>
              <a:spcBef>
                <a:spcPts val="1000"/>
              </a:spcBef>
              <a:spcAft>
                <a:spcPts val="0"/>
              </a:spcAft>
              <a:buSzPts val="2400"/>
              <a:buFont typeface="Noto Sans Symbols"/>
              <a:buChar char="▪"/>
            </a:pPr>
            <a:r>
              <a:rPr lang="fr-FR" dirty="0"/>
              <a:t>Isolement/quarantaine</a:t>
            </a:r>
            <a:endParaRPr dirty="0"/>
          </a:p>
          <a:p>
            <a:pPr marL="685800" lvl="1" indent="-228600" algn="l" rtl="0">
              <a:lnSpc>
                <a:spcPct val="100000"/>
              </a:lnSpc>
              <a:spcBef>
                <a:spcPts val="1000"/>
              </a:spcBef>
              <a:spcAft>
                <a:spcPts val="0"/>
              </a:spcAft>
              <a:buSzPts val="2400"/>
              <a:buFont typeface="Noto Sans Symbols"/>
              <a:buChar char="▪"/>
            </a:pPr>
            <a:r>
              <a:rPr lang="fr-FR" dirty="0"/>
              <a:t>Prophylaxie</a:t>
            </a:r>
            <a:endParaRPr dirty="0"/>
          </a:p>
        </p:txBody>
      </p:sp>
      <p:grpSp>
        <p:nvGrpSpPr>
          <p:cNvPr id="714" name="Google Shape;714;p96"/>
          <p:cNvGrpSpPr/>
          <p:nvPr/>
        </p:nvGrpSpPr>
        <p:grpSpPr>
          <a:xfrm>
            <a:off x="8399141" y="2220602"/>
            <a:ext cx="3057022" cy="2689166"/>
            <a:chOff x="7238445" y="3903294"/>
            <a:chExt cx="2362200" cy="2214872"/>
          </a:xfrm>
        </p:grpSpPr>
        <p:pic>
          <p:nvPicPr>
            <p:cNvPr id="715" name="Google Shape;715;p96" descr="Rooster with solid fill"/>
            <p:cNvPicPr preferRelativeResize="0"/>
            <p:nvPr/>
          </p:nvPicPr>
          <p:blipFill rotWithShape="1">
            <a:blip r:embed="rId3">
              <a:alphaModFix/>
            </a:blip>
            <a:srcRect/>
            <a:stretch/>
          </p:blipFill>
          <p:spPr>
            <a:xfrm>
              <a:off x="7238445" y="4441766"/>
              <a:ext cx="914400" cy="914400"/>
            </a:xfrm>
            <a:prstGeom prst="rect">
              <a:avLst/>
            </a:prstGeom>
            <a:noFill/>
            <a:ln>
              <a:noFill/>
            </a:ln>
          </p:spPr>
        </p:pic>
        <p:pic>
          <p:nvPicPr>
            <p:cNvPr id="716" name="Google Shape;716;p96" descr="Rooster with solid fill"/>
            <p:cNvPicPr preferRelativeResize="0"/>
            <p:nvPr/>
          </p:nvPicPr>
          <p:blipFill rotWithShape="1">
            <a:blip r:embed="rId3">
              <a:alphaModFix/>
            </a:blip>
            <a:srcRect/>
            <a:stretch/>
          </p:blipFill>
          <p:spPr>
            <a:xfrm>
              <a:off x="7960029" y="3903294"/>
              <a:ext cx="914400" cy="914400"/>
            </a:xfrm>
            <a:prstGeom prst="rect">
              <a:avLst/>
            </a:prstGeom>
            <a:noFill/>
            <a:ln>
              <a:noFill/>
            </a:ln>
          </p:spPr>
        </p:pic>
        <p:pic>
          <p:nvPicPr>
            <p:cNvPr id="717" name="Google Shape;717;p96" descr="Rooster with solid fill"/>
            <p:cNvPicPr preferRelativeResize="0"/>
            <p:nvPr/>
          </p:nvPicPr>
          <p:blipFill rotWithShape="1">
            <a:blip r:embed="rId3">
              <a:alphaModFix/>
            </a:blip>
            <a:srcRect/>
            <a:stretch/>
          </p:blipFill>
          <p:spPr>
            <a:xfrm>
              <a:off x="7491545" y="5203765"/>
              <a:ext cx="914400" cy="914400"/>
            </a:xfrm>
            <a:prstGeom prst="rect">
              <a:avLst/>
            </a:prstGeom>
            <a:noFill/>
            <a:ln>
              <a:noFill/>
            </a:ln>
          </p:spPr>
        </p:pic>
        <p:pic>
          <p:nvPicPr>
            <p:cNvPr id="718" name="Google Shape;718;p96" descr="Rooster with solid fill"/>
            <p:cNvPicPr preferRelativeResize="0"/>
            <p:nvPr/>
          </p:nvPicPr>
          <p:blipFill rotWithShape="1">
            <a:blip r:embed="rId3">
              <a:alphaModFix/>
            </a:blip>
            <a:srcRect/>
            <a:stretch/>
          </p:blipFill>
          <p:spPr>
            <a:xfrm>
              <a:off x="8345322" y="5203766"/>
              <a:ext cx="914400" cy="914400"/>
            </a:xfrm>
            <a:prstGeom prst="rect">
              <a:avLst/>
            </a:prstGeom>
            <a:noFill/>
            <a:ln>
              <a:noFill/>
            </a:ln>
          </p:spPr>
        </p:pic>
        <p:pic>
          <p:nvPicPr>
            <p:cNvPr id="719" name="Google Shape;719;p96" descr="Rooster with solid fill"/>
            <p:cNvPicPr preferRelativeResize="0"/>
            <p:nvPr/>
          </p:nvPicPr>
          <p:blipFill rotWithShape="1">
            <a:blip r:embed="rId3">
              <a:alphaModFix/>
            </a:blip>
            <a:srcRect/>
            <a:stretch/>
          </p:blipFill>
          <p:spPr>
            <a:xfrm>
              <a:off x="8686245" y="4436223"/>
              <a:ext cx="914400" cy="914400"/>
            </a:xfrm>
            <a:prstGeom prst="rect">
              <a:avLst/>
            </a:prstGeom>
            <a:noFill/>
            <a:ln>
              <a:noFill/>
            </a:ln>
          </p:spPr>
        </p:pic>
        <p:pic>
          <p:nvPicPr>
            <p:cNvPr id="720" name="Google Shape;720;p96" descr="Germ with solid fill"/>
            <p:cNvPicPr preferRelativeResize="0"/>
            <p:nvPr/>
          </p:nvPicPr>
          <p:blipFill rotWithShape="1">
            <a:blip r:embed="rId4">
              <a:alphaModFix/>
            </a:blip>
            <a:srcRect/>
            <a:stretch/>
          </p:blipFill>
          <p:spPr>
            <a:xfrm rot="764478">
              <a:off x="7964787" y="4553530"/>
              <a:ext cx="914400" cy="914400"/>
            </a:xfrm>
            <a:prstGeom prst="rect">
              <a:avLst/>
            </a:prstGeom>
            <a:noFill/>
            <a:ln>
              <a:noFill/>
            </a:ln>
          </p:spPr>
        </p:pic>
      </p:grpSp>
      <p:grpSp>
        <p:nvGrpSpPr>
          <p:cNvPr id="721" name="Google Shape;721;p96"/>
          <p:cNvGrpSpPr/>
          <p:nvPr/>
        </p:nvGrpSpPr>
        <p:grpSpPr>
          <a:xfrm>
            <a:off x="4580496" y="2332672"/>
            <a:ext cx="3642449" cy="3061753"/>
            <a:chOff x="4651563" y="2293245"/>
            <a:chExt cx="2888874" cy="2271510"/>
          </a:xfrm>
        </p:grpSpPr>
        <p:pic>
          <p:nvPicPr>
            <p:cNvPr id="722" name="Google Shape;722;p96" descr="Man with solid fill"/>
            <p:cNvPicPr preferRelativeResize="0"/>
            <p:nvPr/>
          </p:nvPicPr>
          <p:blipFill rotWithShape="1">
            <a:blip r:embed="rId5">
              <a:alphaModFix/>
            </a:blip>
            <a:srcRect/>
            <a:stretch/>
          </p:blipFill>
          <p:spPr>
            <a:xfrm>
              <a:off x="4651563" y="2303855"/>
              <a:ext cx="903790" cy="903790"/>
            </a:xfrm>
            <a:prstGeom prst="rect">
              <a:avLst/>
            </a:prstGeom>
            <a:noFill/>
            <a:ln>
              <a:noFill/>
            </a:ln>
          </p:spPr>
        </p:pic>
        <p:pic>
          <p:nvPicPr>
            <p:cNvPr id="723" name="Google Shape;723;p96" descr="Man with solid fill"/>
            <p:cNvPicPr preferRelativeResize="0"/>
            <p:nvPr/>
          </p:nvPicPr>
          <p:blipFill rotWithShape="1">
            <a:blip r:embed="rId5">
              <a:alphaModFix/>
            </a:blip>
            <a:srcRect/>
            <a:stretch/>
          </p:blipFill>
          <p:spPr>
            <a:xfrm>
              <a:off x="5062874" y="2977105"/>
              <a:ext cx="914400" cy="914400"/>
            </a:xfrm>
            <a:prstGeom prst="rect">
              <a:avLst/>
            </a:prstGeom>
            <a:noFill/>
            <a:ln>
              <a:noFill/>
            </a:ln>
          </p:spPr>
        </p:pic>
        <p:pic>
          <p:nvPicPr>
            <p:cNvPr id="724" name="Google Shape;724;p96" descr="Man with solid fill"/>
            <p:cNvPicPr preferRelativeResize="0"/>
            <p:nvPr/>
          </p:nvPicPr>
          <p:blipFill rotWithShape="1">
            <a:blip r:embed="rId5">
              <a:alphaModFix/>
            </a:blip>
            <a:srcRect/>
            <a:stretch/>
          </p:blipFill>
          <p:spPr>
            <a:xfrm>
              <a:off x="5549266" y="3650355"/>
              <a:ext cx="914400" cy="914400"/>
            </a:xfrm>
            <a:prstGeom prst="rect">
              <a:avLst/>
            </a:prstGeom>
            <a:noFill/>
            <a:ln>
              <a:noFill/>
            </a:ln>
          </p:spPr>
        </p:pic>
        <p:pic>
          <p:nvPicPr>
            <p:cNvPr id="725" name="Google Shape;725;p96" descr="Woman with solid fill"/>
            <p:cNvPicPr preferRelativeResize="0"/>
            <p:nvPr/>
          </p:nvPicPr>
          <p:blipFill rotWithShape="1">
            <a:blip r:embed="rId6">
              <a:alphaModFix/>
            </a:blip>
            <a:srcRect/>
            <a:stretch/>
          </p:blipFill>
          <p:spPr>
            <a:xfrm>
              <a:off x="5819737" y="2293245"/>
              <a:ext cx="914400" cy="914400"/>
            </a:xfrm>
            <a:prstGeom prst="rect">
              <a:avLst/>
            </a:prstGeom>
            <a:noFill/>
            <a:ln>
              <a:noFill/>
            </a:ln>
          </p:spPr>
        </p:pic>
        <p:pic>
          <p:nvPicPr>
            <p:cNvPr id="726" name="Google Shape;726;p96" descr="Woman with solid fill"/>
            <p:cNvPicPr preferRelativeResize="0"/>
            <p:nvPr/>
          </p:nvPicPr>
          <p:blipFill rotWithShape="1">
            <a:blip r:embed="rId6">
              <a:alphaModFix/>
            </a:blip>
            <a:srcRect/>
            <a:stretch/>
          </p:blipFill>
          <p:spPr>
            <a:xfrm>
              <a:off x="6212721" y="2918023"/>
              <a:ext cx="914400" cy="914400"/>
            </a:xfrm>
            <a:prstGeom prst="rect">
              <a:avLst/>
            </a:prstGeom>
            <a:noFill/>
            <a:ln>
              <a:noFill/>
            </a:ln>
          </p:spPr>
        </p:pic>
        <p:pic>
          <p:nvPicPr>
            <p:cNvPr id="727" name="Google Shape;727;p96" descr="Woman with solid fill"/>
            <p:cNvPicPr preferRelativeResize="0"/>
            <p:nvPr/>
          </p:nvPicPr>
          <p:blipFill rotWithShape="1">
            <a:blip r:embed="rId6">
              <a:alphaModFix/>
            </a:blip>
            <a:srcRect/>
            <a:stretch/>
          </p:blipFill>
          <p:spPr>
            <a:xfrm>
              <a:off x="6626037" y="3650355"/>
              <a:ext cx="914400" cy="914400"/>
            </a:xfrm>
            <a:prstGeom prst="rect">
              <a:avLst/>
            </a:prstGeom>
            <a:noFill/>
            <a:ln>
              <a:noFill/>
            </a:ln>
          </p:spPr>
        </p:pic>
        <p:pic>
          <p:nvPicPr>
            <p:cNvPr id="728" name="Google Shape;728;p96" descr="Germ with solid fill"/>
            <p:cNvPicPr preferRelativeResize="0"/>
            <p:nvPr/>
          </p:nvPicPr>
          <p:blipFill rotWithShape="1">
            <a:blip r:embed="rId7">
              <a:alphaModFix/>
            </a:blip>
            <a:srcRect/>
            <a:stretch/>
          </p:blipFill>
          <p:spPr>
            <a:xfrm rot="1226601">
              <a:off x="5607374" y="2916332"/>
              <a:ext cx="914400" cy="91440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1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1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1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1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1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sp>
        <p:nvSpPr>
          <p:cNvPr id="734" name="Google Shape;734;p97"/>
          <p:cNvSpPr txBox="1">
            <a:spLocks noGrp="1"/>
          </p:cNvSpPr>
          <p:nvPr>
            <p:ph type="title"/>
          </p:nvPr>
        </p:nvSpPr>
        <p:spPr>
          <a:xfrm>
            <a:off x="514350" y="514350"/>
            <a:ext cx="9525000" cy="609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3600" dirty="0">
                <a:latin typeface="Franklin Gothic Medium" panose="020B0603020102020204" pitchFamily="34" charset="0"/>
              </a:rPr>
              <a:t>Questions relatives à l’investigation d’un cas</a:t>
            </a:r>
            <a:endParaRPr sz="3600" dirty="0">
              <a:latin typeface="Franklin Gothic Medium" panose="020B0603020102020204" pitchFamily="34" charset="0"/>
            </a:endParaRPr>
          </a:p>
        </p:txBody>
      </p:sp>
      <p:sp>
        <p:nvSpPr>
          <p:cNvPr id="735" name="Google Shape;735;p97"/>
          <p:cNvSpPr txBox="1">
            <a:spLocks noGrp="1"/>
          </p:cNvSpPr>
          <p:nvPr>
            <p:ph type="body" idx="1"/>
          </p:nvPr>
        </p:nvSpPr>
        <p:spPr>
          <a:xfrm>
            <a:off x="838200" y="1478857"/>
            <a:ext cx="10515600" cy="80010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1"/>
              </a:buClr>
              <a:buSzPts val="2800"/>
              <a:buNone/>
            </a:pPr>
            <a:r>
              <a:rPr lang="fr-FR" sz="2800">
                <a:latin typeface="Arial"/>
                <a:ea typeface="Arial"/>
                <a:cs typeface="Arial"/>
                <a:sym typeface="Arial"/>
              </a:rPr>
              <a:t>À quelles questions les enquêtes peuvent-elles répondre ?</a:t>
            </a:r>
            <a:endParaRPr/>
          </a:p>
        </p:txBody>
      </p:sp>
      <p:pic>
        <p:nvPicPr>
          <p:cNvPr id="736" name="Google Shape;736;p97"/>
          <p:cNvPicPr preferRelativeResize="0"/>
          <p:nvPr/>
        </p:nvPicPr>
        <p:blipFill rotWithShape="1">
          <a:blip r:embed="rId3">
            <a:alphaModFix/>
          </a:blip>
          <a:srcRect/>
          <a:stretch/>
        </p:blipFill>
        <p:spPr>
          <a:xfrm>
            <a:off x="3349901" y="2281652"/>
            <a:ext cx="5492197" cy="4119148"/>
          </a:xfrm>
          <a:prstGeom prst="rect">
            <a:avLst/>
          </a:prstGeom>
          <a:noFill/>
          <a:ln w="12700">
            <a:solidFill>
              <a:schemeClr val="tx1"/>
            </a:solid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Google Shape;742;p98"/>
          <p:cNvSpPr txBox="1">
            <a:spLocks noGrp="1"/>
          </p:cNvSpPr>
          <p:nvPr>
            <p:ph type="title"/>
          </p:nvPr>
        </p:nvSpPr>
        <p:spPr>
          <a:xfrm>
            <a:off x="536275" y="141797"/>
            <a:ext cx="10219131" cy="1020253"/>
          </a:xfrm>
          <a:prstGeom prst="rect">
            <a:avLst/>
          </a:prstGeom>
          <a:solidFill>
            <a:srgbClr val="E7C2F6"/>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400"/>
              <a:buFont typeface="Libre Franklin Medium"/>
              <a:buNone/>
            </a:pPr>
            <a:r>
              <a:rPr lang="fr-FR" sz="3600" dirty="0">
                <a:latin typeface="Franklin Gothic Medium" panose="020B0603020102020204" pitchFamily="34" charset="0"/>
              </a:rPr>
              <a:t>Questions relatives à l’investigation d’un cas Réponses</a:t>
            </a:r>
            <a:endParaRPr sz="3600" dirty="0">
              <a:latin typeface="Franklin Gothic Medium" panose="020B0603020102020204" pitchFamily="34" charset="0"/>
            </a:endParaRPr>
          </a:p>
        </p:txBody>
      </p:sp>
      <p:sp>
        <p:nvSpPr>
          <p:cNvPr id="743" name="Google Shape;743;p98"/>
          <p:cNvSpPr txBox="1">
            <a:spLocks noGrp="1"/>
          </p:cNvSpPr>
          <p:nvPr>
            <p:ph type="body" idx="1"/>
          </p:nvPr>
        </p:nvSpPr>
        <p:spPr>
          <a:xfrm>
            <a:off x="838200" y="1625559"/>
            <a:ext cx="11000014" cy="4639309"/>
          </a:xfrm>
          <a:prstGeom prst="rect">
            <a:avLst/>
          </a:prstGeom>
          <a:noFill/>
          <a:ln>
            <a:noFill/>
          </a:ln>
        </p:spPr>
        <p:txBody>
          <a:bodyPr spcFirstLastPara="1" wrap="square" lIns="91425" tIns="45700" rIns="91425" bIns="45700" anchor="ctr" anchorCtr="0">
            <a:noAutofit/>
          </a:bodyPr>
          <a:lstStyle/>
          <a:p>
            <a:pPr marL="342900" indent="-342900">
              <a:lnSpc>
                <a:spcPct val="115000"/>
              </a:lnSpc>
              <a:spcBef>
                <a:spcPts val="0"/>
              </a:spcBef>
              <a:buClr>
                <a:srgbClr val="000000"/>
              </a:buClr>
              <a:buSzPts val="2200"/>
            </a:pPr>
            <a:r>
              <a:rPr lang="fr-FR" sz="2000" b="0" i="0" u="none" strike="noStrike" cap="none" dirty="0">
                <a:solidFill>
                  <a:srgbClr val="000000"/>
                </a:solidFill>
                <a:latin typeface="Arial"/>
                <a:ea typeface="Arial"/>
                <a:cs typeface="Arial"/>
                <a:sym typeface="Arial"/>
              </a:rPr>
              <a:t>Quelle est la maladie spécifique responsable de </a:t>
            </a:r>
            <a:r>
              <a:rPr lang="fr-FR" sz="2000" b="0" i="0" u="none" strike="noStrike" cap="none" dirty="0">
                <a:latin typeface="Arial"/>
                <a:ea typeface="Arial"/>
                <a:cs typeface="Arial"/>
                <a:sym typeface="Arial"/>
              </a:rPr>
              <a:t>l</a:t>
            </a:r>
            <a:r>
              <a:rPr lang="fr-FR" sz="2000" dirty="0"/>
              <a:t>’état de santé</a:t>
            </a:r>
            <a:r>
              <a:rPr lang="fr-FR" sz="2000" b="0" i="0" u="none" strike="noStrike" cap="none" dirty="0">
                <a:latin typeface="Arial"/>
                <a:ea typeface="Arial"/>
                <a:cs typeface="Arial"/>
                <a:sym typeface="Arial"/>
              </a:rPr>
              <a:t> </a:t>
            </a:r>
            <a:r>
              <a:rPr lang="fr-FR" sz="2000" b="0" i="0" u="none" strike="noStrike" cap="none" dirty="0">
                <a:solidFill>
                  <a:srgbClr val="000000"/>
                </a:solidFill>
                <a:latin typeface="Arial"/>
                <a:ea typeface="Arial"/>
                <a:cs typeface="Arial"/>
                <a:sym typeface="Arial"/>
              </a:rPr>
              <a:t>? </a:t>
            </a:r>
            <a:endParaRPr lang="fr-FR" sz="2000" dirty="0"/>
          </a:p>
          <a:p>
            <a:pPr marL="342900" indent="-342900">
              <a:lnSpc>
                <a:spcPct val="115000"/>
              </a:lnSpc>
              <a:spcBef>
                <a:spcPts val="0"/>
              </a:spcBef>
              <a:buClr>
                <a:srgbClr val="000000"/>
              </a:buClr>
              <a:buSzPts val="2200"/>
            </a:pPr>
            <a:r>
              <a:rPr lang="fr-FR" sz="2000" b="0" i="0" u="none" strike="noStrike" cap="none" dirty="0">
                <a:solidFill>
                  <a:srgbClr val="000000"/>
                </a:solidFill>
                <a:latin typeface="Arial"/>
                <a:ea typeface="Arial"/>
                <a:cs typeface="Arial"/>
                <a:sym typeface="Arial"/>
              </a:rPr>
              <a:t>Si la maladie est présente chez les animaux, présente-t-elle un risque </a:t>
            </a:r>
            <a:br>
              <a:rPr lang="fr-FR" sz="2000" b="0" i="0" u="none" strike="noStrike" cap="none" dirty="0">
                <a:solidFill>
                  <a:srgbClr val="000000"/>
                </a:solidFill>
                <a:latin typeface="Arial"/>
                <a:ea typeface="Arial"/>
                <a:cs typeface="Arial"/>
                <a:sym typeface="Arial"/>
              </a:rPr>
            </a:br>
            <a:r>
              <a:rPr lang="fr-FR" sz="2000" b="0" i="0" u="none" strike="noStrike" cap="none" dirty="0">
                <a:solidFill>
                  <a:srgbClr val="000000"/>
                </a:solidFill>
                <a:latin typeface="Arial"/>
                <a:ea typeface="Arial"/>
                <a:cs typeface="Arial"/>
                <a:sym typeface="Arial"/>
              </a:rPr>
              <a:t>pour l'homme ? </a:t>
            </a:r>
            <a:endParaRPr lang="fr-FR" sz="2000" dirty="0"/>
          </a:p>
          <a:p>
            <a:pPr marL="342900" indent="-342900">
              <a:lnSpc>
                <a:spcPct val="115000"/>
              </a:lnSpc>
              <a:spcBef>
                <a:spcPts val="0"/>
              </a:spcBef>
              <a:buClr>
                <a:srgbClr val="000000"/>
              </a:buClr>
              <a:buSzPts val="2200"/>
            </a:pPr>
            <a:r>
              <a:rPr lang="fr-FR" sz="2000" b="0" i="0" u="none" strike="noStrike" cap="none" dirty="0">
                <a:solidFill>
                  <a:srgbClr val="000000"/>
                </a:solidFill>
                <a:latin typeface="Arial"/>
                <a:ea typeface="Arial"/>
                <a:cs typeface="Arial"/>
                <a:sym typeface="Arial"/>
              </a:rPr>
              <a:t>Les symptômes correspondent-ils aux critères de définition du cas ?</a:t>
            </a:r>
            <a:endParaRPr lang="fr-FR" sz="2000" dirty="0"/>
          </a:p>
          <a:p>
            <a:pPr marL="342900" indent="-342900">
              <a:lnSpc>
                <a:spcPct val="115000"/>
              </a:lnSpc>
              <a:spcBef>
                <a:spcPts val="0"/>
              </a:spcBef>
              <a:buClr>
                <a:srgbClr val="000000"/>
              </a:buClr>
              <a:buSzPts val="2200"/>
            </a:pPr>
            <a:r>
              <a:rPr lang="fr-FR" sz="2000" b="0" i="0" u="none" strike="noStrike" cap="none" dirty="0">
                <a:solidFill>
                  <a:srgbClr val="000000"/>
                </a:solidFill>
                <a:latin typeface="Arial"/>
                <a:ea typeface="Arial"/>
                <a:cs typeface="Arial"/>
                <a:sym typeface="Arial"/>
              </a:rPr>
              <a:t>Quels sont les expositions, les facteurs ou les comportements associés au </a:t>
            </a:r>
            <a:r>
              <a:rPr lang="fr-FR" sz="2000" dirty="0">
                <a:solidFill>
                  <a:srgbClr val="000000"/>
                </a:solidFill>
                <a:latin typeface="Arial"/>
                <a:ea typeface="Arial"/>
                <a:cs typeface="Arial"/>
                <a:sym typeface="Arial"/>
              </a:rPr>
              <a:t>cas </a:t>
            </a:r>
            <a:r>
              <a:rPr lang="fr-FR" sz="2000" b="0" i="0" u="none" strike="noStrike" cap="none" dirty="0">
                <a:solidFill>
                  <a:srgbClr val="000000"/>
                </a:solidFill>
                <a:latin typeface="Arial"/>
                <a:ea typeface="Arial"/>
                <a:cs typeface="Arial"/>
                <a:sym typeface="Arial"/>
              </a:rPr>
              <a:t>?</a:t>
            </a:r>
            <a:endParaRPr lang="fr-FR" sz="2000" dirty="0"/>
          </a:p>
          <a:p>
            <a:pPr marL="342900" indent="-342900">
              <a:lnSpc>
                <a:spcPct val="115000"/>
              </a:lnSpc>
              <a:spcBef>
                <a:spcPts val="0"/>
              </a:spcBef>
              <a:buClr>
                <a:srgbClr val="000000"/>
              </a:buClr>
              <a:buSzPts val="2200"/>
            </a:pPr>
            <a:r>
              <a:rPr lang="fr-FR" sz="2000" b="0" i="0" u="none" strike="noStrike" cap="none" dirty="0">
                <a:solidFill>
                  <a:srgbClr val="000000"/>
                </a:solidFill>
                <a:latin typeface="Arial"/>
                <a:ea typeface="Arial"/>
                <a:cs typeface="Arial"/>
                <a:sym typeface="Arial"/>
              </a:rPr>
              <a:t>Des membres de la famille ou des contacts sont-ils atteints d'une </a:t>
            </a:r>
            <a:br>
              <a:rPr lang="fr-FR" sz="2000" b="0" i="0" u="none" strike="noStrike" cap="none" dirty="0">
                <a:solidFill>
                  <a:srgbClr val="000000"/>
                </a:solidFill>
                <a:latin typeface="Arial"/>
                <a:ea typeface="Arial"/>
                <a:cs typeface="Arial"/>
                <a:sym typeface="Arial"/>
              </a:rPr>
            </a:br>
            <a:r>
              <a:rPr lang="fr-FR" sz="2000" b="0" i="0" u="none" strike="noStrike" cap="none" dirty="0">
                <a:solidFill>
                  <a:srgbClr val="000000"/>
                </a:solidFill>
                <a:latin typeface="Arial"/>
                <a:ea typeface="Arial"/>
                <a:cs typeface="Arial"/>
                <a:sym typeface="Arial"/>
              </a:rPr>
              <a:t>maladie similaire ? </a:t>
            </a:r>
            <a:endParaRPr lang="fr-FR" sz="2000" dirty="0"/>
          </a:p>
          <a:p>
            <a:pPr marL="342900" indent="-342900">
              <a:lnSpc>
                <a:spcPct val="115000"/>
              </a:lnSpc>
              <a:spcBef>
                <a:spcPts val="0"/>
              </a:spcBef>
              <a:buClr>
                <a:srgbClr val="000000"/>
              </a:buClr>
              <a:buSzPts val="2200"/>
            </a:pPr>
            <a:r>
              <a:rPr lang="fr-FR" sz="2000" b="0" i="0" u="none" strike="noStrike" cap="none" dirty="0">
                <a:solidFill>
                  <a:srgbClr val="000000"/>
                </a:solidFill>
                <a:latin typeface="Arial"/>
                <a:ea typeface="Arial"/>
                <a:cs typeface="Arial"/>
                <a:sym typeface="Arial"/>
              </a:rPr>
              <a:t>Y a-t-il eu des maladies similaires chez d'autres espèces animales ou dans </a:t>
            </a:r>
            <a:br>
              <a:rPr lang="fr-FR" sz="2000" b="0" i="0" u="none" strike="noStrike" cap="none" dirty="0">
                <a:solidFill>
                  <a:srgbClr val="000000"/>
                </a:solidFill>
                <a:latin typeface="Arial"/>
                <a:ea typeface="Arial"/>
                <a:cs typeface="Arial"/>
                <a:sym typeface="Arial"/>
              </a:rPr>
            </a:br>
            <a:r>
              <a:rPr lang="fr-FR" sz="2000" b="0" i="0" u="none" strike="noStrike" cap="none" dirty="0">
                <a:solidFill>
                  <a:srgbClr val="000000"/>
                </a:solidFill>
                <a:latin typeface="Arial"/>
                <a:ea typeface="Arial"/>
                <a:cs typeface="Arial"/>
                <a:sym typeface="Arial"/>
              </a:rPr>
              <a:t>d'autres exploitations ?</a:t>
            </a:r>
            <a:endParaRPr lang="fr-FR" sz="2000" dirty="0"/>
          </a:p>
          <a:p>
            <a:pPr marL="342900" indent="-342900">
              <a:lnSpc>
                <a:spcPct val="115000"/>
              </a:lnSpc>
              <a:spcBef>
                <a:spcPts val="0"/>
              </a:spcBef>
              <a:buClr>
                <a:srgbClr val="000000"/>
              </a:buClr>
              <a:buSzPts val="2200"/>
            </a:pPr>
            <a:r>
              <a:rPr lang="fr-FR" sz="2000" b="0" i="0" u="none" strike="noStrike" cap="none" dirty="0">
                <a:solidFill>
                  <a:srgbClr val="000000"/>
                </a:solidFill>
                <a:latin typeface="Arial"/>
                <a:ea typeface="Arial"/>
                <a:cs typeface="Arial"/>
                <a:sym typeface="Arial"/>
              </a:rPr>
              <a:t>Quelle est la source et/ou le mode de transmission possible de la maladie ?</a:t>
            </a:r>
            <a:endParaRPr lang="fr-FR" sz="2000" dirty="0"/>
          </a:p>
          <a:p>
            <a:pPr marL="342900" indent="-342900">
              <a:lnSpc>
                <a:spcPct val="115000"/>
              </a:lnSpc>
              <a:spcBef>
                <a:spcPts val="0"/>
              </a:spcBef>
              <a:buClr>
                <a:srgbClr val="000000"/>
              </a:buClr>
              <a:buSzPts val="2200"/>
            </a:pPr>
            <a:r>
              <a:rPr lang="fr-FR" sz="2000" b="0" i="0" u="none" strike="noStrike" cap="none" dirty="0">
                <a:solidFill>
                  <a:srgbClr val="000000"/>
                </a:solidFill>
                <a:latin typeface="Arial"/>
                <a:ea typeface="Arial"/>
                <a:cs typeface="Arial"/>
                <a:sym typeface="Arial"/>
              </a:rPr>
              <a:t>Un traitement, un isolement, une quarantaine ou une prophylaxie </a:t>
            </a:r>
            <a:br>
              <a:rPr lang="fr-FR" sz="2000" b="0" i="0" u="none" strike="noStrike" cap="none" dirty="0">
                <a:solidFill>
                  <a:srgbClr val="000000"/>
                </a:solidFill>
                <a:latin typeface="Arial"/>
                <a:ea typeface="Arial"/>
                <a:cs typeface="Arial"/>
                <a:sym typeface="Arial"/>
              </a:rPr>
            </a:br>
            <a:r>
              <a:rPr lang="fr-FR" sz="2000" b="0" i="0" u="none" strike="noStrike" cap="none" dirty="0">
                <a:solidFill>
                  <a:srgbClr val="000000"/>
                </a:solidFill>
                <a:latin typeface="Arial"/>
                <a:ea typeface="Arial"/>
                <a:cs typeface="Arial"/>
                <a:sym typeface="Arial"/>
              </a:rPr>
              <a:t>sont-ils nécessaires ?</a:t>
            </a:r>
            <a:endParaRPr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sp>
        <p:nvSpPr>
          <p:cNvPr id="749" name="Google Shape;749;p99"/>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Quels sont les cas qui devraient faire l'objet d'une enquête ?</a:t>
            </a:r>
            <a:endParaRPr dirty="0">
              <a:latin typeface="Franklin Gothic Medium" panose="020B0603020102020204" pitchFamily="34" charset="0"/>
            </a:endParaRPr>
          </a:p>
        </p:txBody>
      </p:sp>
      <p:sp>
        <p:nvSpPr>
          <p:cNvPr id="750" name="Google Shape;750;p99"/>
          <p:cNvSpPr txBox="1">
            <a:spLocks noGrp="1"/>
          </p:cNvSpPr>
          <p:nvPr>
            <p:ph type="body" idx="1"/>
          </p:nvPr>
        </p:nvSpPr>
        <p:spPr>
          <a:xfrm>
            <a:off x="725905" y="1703446"/>
            <a:ext cx="5605334"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600"/>
              <a:buChar char="•"/>
            </a:pPr>
            <a:r>
              <a:rPr lang="fr-FR" sz="2600" dirty="0"/>
              <a:t>Maladies à déclaration immédiate</a:t>
            </a:r>
            <a:endParaRPr dirty="0"/>
          </a:p>
          <a:p>
            <a:pPr marL="228600" lvl="0" indent="-228600" algn="l" rtl="0">
              <a:lnSpc>
                <a:spcPct val="100000"/>
              </a:lnSpc>
              <a:spcBef>
                <a:spcPts val="1000"/>
              </a:spcBef>
              <a:spcAft>
                <a:spcPts val="0"/>
              </a:spcAft>
              <a:buClr>
                <a:schemeClr val="dk1"/>
              </a:buClr>
              <a:buSzPts val="2600"/>
              <a:buChar char="•"/>
            </a:pPr>
            <a:r>
              <a:rPr lang="fr-FR" sz="2600" dirty="0"/>
              <a:t>Syndrome clinique ou évolution inhabituelle de la maladie</a:t>
            </a:r>
            <a:endParaRPr dirty="0"/>
          </a:p>
          <a:p>
            <a:pPr marL="228600" lvl="0" indent="-228600" algn="l" rtl="0">
              <a:lnSpc>
                <a:spcPct val="100000"/>
              </a:lnSpc>
              <a:spcBef>
                <a:spcPts val="1000"/>
              </a:spcBef>
              <a:spcAft>
                <a:spcPts val="0"/>
              </a:spcAft>
              <a:buClr>
                <a:schemeClr val="dk1"/>
              </a:buClr>
              <a:buSzPts val="2600"/>
              <a:buChar char="•"/>
            </a:pPr>
            <a:r>
              <a:rPr lang="fr-FR" sz="2600" dirty="0"/>
              <a:t>Des données </a:t>
            </a:r>
            <a:br>
              <a:rPr lang="fr-FR" sz="2600" dirty="0"/>
            </a:br>
            <a:r>
              <a:rPr lang="fr-FR" sz="2600" dirty="0"/>
              <a:t>démographiques inhabituelles</a:t>
            </a:r>
            <a:endParaRPr dirty="0"/>
          </a:p>
          <a:p>
            <a:pPr marL="228600" lvl="0" indent="-228600" algn="l" rtl="0">
              <a:lnSpc>
                <a:spcPct val="100000"/>
              </a:lnSpc>
              <a:spcBef>
                <a:spcPts val="1000"/>
              </a:spcBef>
              <a:spcAft>
                <a:spcPts val="0"/>
              </a:spcAft>
              <a:buClr>
                <a:schemeClr val="dk1"/>
              </a:buClr>
              <a:buSzPts val="2600"/>
              <a:buChar char="•"/>
            </a:pPr>
            <a:r>
              <a:rPr lang="fr-FR" sz="2600" dirty="0"/>
              <a:t>Infections émergentes</a:t>
            </a:r>
            <a:endParaRPr dirty="0"/>
          </a:p>
          <a:p>
            <a:pPr marL="228600" lvl="0" indent="-228600" algn="l" rtl="0">
              <a:lnSpc>
                <a:spcPct val="100000"/>
              </a:lnSpc>
              <a:spcBef>
                <a:spcPts val="1000"/>
              </a:spcBef>
              <a:spcAft>
                <a:spcPts val="0"/>
              </a:spcAft>
              <a:buClr>
                <a:schemeClr val="dk1"/>
              </a:buClr>
              <a:buSzPts val="2600"/>
              <a:buChar char="•"/>
            </a:pPr>
            <a:r>
              <a:rPr lang="fr-FR" sz="2600" dirty="0"/>
              <a:t>Grappes et flambées</a:t>
            </a:r>
            <a:endParaRPr sz="2600" dirty="0"/>
          </a:p>
        </p:txBody>
      </p:sp>
      <p:grpSp>
        <p:nvGrpSpPr>
          <p:cNvPr id="751" name="Google Shape;751;p99"/>
          <p:cNvGrpSpPr/>
          <p:nvPr/>
        </p:nvGrpSpPr>
        <p:grpSpPr>
          <a:xfrm>
            <a:off x="6486673" y="2046400"/>
            <a:ext cx="4456902" cy="3504236"/>
            <a:chOff x="6177934" y="3501186"/>
            <a:chExt cx="4292913" cy="3057264"/>
          </a:xfrm>
        </p:grpSpPr>
        <p:pic>
          <p:nvPicPr>
            <p:cNvPr id="752" name="Google Shape;752;p99" descr="Magnifier placed on a white background"/>
            <p:cNvPicPr preferRelativeResize="0"/>
            <p:nvPr/>
          </p:nvPicPr>
          <p:blipFill rotWithShape="1">
            <a:blip r:embed="rId3">
              <a:alphaModFix/>
            </a:blip>
            <a:srcRect l="25682" t="24124" r="22285" b="19099"/>
            <a:stretch/>
          </p:blipFill>
          <p:spPr>
            <a:xfrm>
              <a:off x="6268304" y="3501186"/>
              <a:ext cx="4202543" cy="3057264"/>
            </a:xfrm>
            <a:prstGeom prst="rect">
              <a:avLst/>
            </a:prstGeom>
            <a:noFill/>
            <a:ln w="12700">
              <a:solidFill>
                <a:schemeClr val="tx1"/>
              </a:solidFill>
            </a:ln>
          </p:spPr>
        </p:pic>
        <p:sp>
          <p:nvSpPr>
            <p:cNvPr id="753" name="Google Shape;753;p99"/>
            <p:cNvSpPr/>
            <p:nvPr/>
          </p:nvSpPr>
          <p:spPr>
            <a:xfrm rot="20458935">
              <a:off x="6177934" y="4497278"/>
              <a:ext cx="4141027" cy="859266"/>
            </a:xfrm>
            <a:prstGeom prst="rect">
              <a:avLst/>
            </a:prstGeom>
            <a:noFill/>
            <a:ln w="12700">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fr-FR" sz="4600" b="1" cap="none" dirty="0">
                  <a:solidFill>
                    <a:srgbClr val="F7941D"/>
                  </a:solidFill>
                  <a:latin typeface="Franklin Gothic Medium" panose="020B0603020102020204" pitchFamily="34" charset="0"/>
                  <a:ea typeface="Libre Franklin Medium"/>
                  <a:cs typeface="Libre Franklin Medium"/>
                  <a:sym typeface="Libre Franklin Medium"/>
                </a:rPr>
                <a:t>INVESTIG</a:t>
              </a:r>
              <a:r>
                <a:rPr lang="fr-FR" sz="4600" b="1" dirty="0">
                  <a:solidFill>
                    <a:srgbClr val="F7941D"/>
                  </a:solidFill>
                  <a:latin typeface="Franklin Gothic Medium" panose="020B0603020102020204" pitchFamily="34" charset="0"/>
                  <a:ea typeface="Libre Franklin Medium"/>
                  <a:cs typeface="Libre Franklin Medium"/>
                  <a:sym typeface="Libre Franklin Medium"/>
                </a:rPr>
                <a:t>U</a:t>
              </a:r>
              <a:r>
                <a:rPr lang="fr-FR" sz="4600" b="1" cap="none" dirty="0">
                  <a:solidFill>
                    <a:srgbClr val="F7941D"/>
                  </a:solidFill>
                  <a:latin typeface="Franklin Gothic Medium" panose="020B0603020102020204" pitchFamily="34" charset="0"/>
                  <a:ea typeface="Libre Franklin Medium"/>
                  <a:cs typeface="Libre Franklin Medium"/>
                  <a:sym typeface="Libre Franklin Medium"/>
                </a:rPr>
                <a:t>E</a:t>
              </a:r>
              <a:r>
                <a:rPr lang="fr-FR" sz="4600" b="1" dirty="0">
                  <a:solidFill>
                    <a:srgbClr val="F7941D"/>
                  </a:solidFill>
                  <a:latin typeface="Franklin Gothic Medium" panose="020B0603020102020204" pitchFamily="34" charset="0"/>
                  <a:ea typeface="Libre Franklin Medium"/>
                  <a:cs typeface="Libre Franklin Medium"/>
                  <a:sym typeface="Libre Franklin Medium"/>
                </a:rPr>
                <a:t>Z</a:t>
              </a:r>
              <a:endParaRPr sz="4600" dirty="0">
                <a:latin typeface="Franklin Gothic Medium" panose="020B06030201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5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5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5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5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5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sp>
        <p:nvSpPr>
          <p:cNvPr id="759" name="Google Shape;759;p100"/>
          <p:cNvSpPr txBox="1">
            <a:spLocks noGrp="1"/>
          </p:cNvSpPr>
          <p:nvPr>
            <p:ph type="body" idx="1"/>
          </p:nvPr>
        </p:nvSpPr>
        <p:spPr>
          <a:xfrm>
            <a:off x="838200" y="1478857"/>
            <a:ext cx="7197191"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600"/>
              <a:buChar char="•"/>
            </a:pPr>
            <a:r>
              <a:rPr lang="fr-FR" sz="2400" dirty="0"/>
              <a:t>L'OMS met en œuvre le RSI (2005) dans le monde entier</a:t>
            </a:r>
            <a:endParaRPr sz="2400" dirty="0"/>
          </a:p>
          <a:p>
            <a:pPr marL="228600" lvl="0" indent="-228600" algn="l" rtl="0">
              <a:lnSpc>
                <a:spcPct val="100000"/>
              </a:lnSpc>
              <a:spcBef>
                <a:spcPts val="1000"/>
              </a:spcBef>
              <a:spcAft>
                <a:spcPts val="0"/>
              </a:spcAft>
              <a:buClr>
                <a:schemeClr val="dk1"/>
              </a:buClr>
              <a:buSzPts val="2600"/>
              <a:buChar char="•"/>
            </a:pPr>
            <a:r>
              <a:rPr lang="fr-FR" sz="2400" dirty="0"/>
              <a:t>Les 196 États membres de l'OMS acceptent de faire rapport :</a:t>
            </a:r>
            <a:endParaRPr sz="2400" dirty="0"/>
          </a:p>
          <a:p>
            <a:pPr marL="685800" lvl="1" indent="-228600" algn="l" rtl="0">
              <a:lnSpc>
                <a:spcPct val="100000"/>
              </a:lnSpc>
              <a:spcBef>
                <a:spcPts val="1000"/>
              </a:spcBef>
              <a:spcAft>
                <a:spcPts val="0"/>
              </a:spcAft>
              <a:buSzPts val="2200"/>
              <a:buFont typeface="Noto Sans Symbols"/>
              <a:buChar char="▪"/>
            </a:pPr>
            <a:r>
              <a:rPr lang="fr-FR" sz="2000" dirty="0"/>
              <a:t>Variole</a:t>
            </a:r>
            <a:endParaRPr sz="2000" dirty="0"/>
          </a:p>
          <a:p>
            <a:pPr marL="685800" lvl="1" indent="-228600" algn="l" rtl="0">
              <a:lnSpc>
                <a:spcPct val="100000"/>
              </a:lnSpc>
              <a:spcBef>
                <a:spcPts val="1000"/>
              </a:spcBef>
              <a:spcAft>
                <a:spcPts val="0"/>
              </a:spcAft>
              <a:buSzPts val="2200"/>
              <a:buFont typeface="Noto Sans Symbols"/>
              <a:buChar char="▪"/>
            </a:pPr>
            <a:r>
              <a:rPr lang="fr-FR" sz="2000" dirty="0"/>
              <a:t>Poliomyélite (due à un poliovirus de type sauvage)</a:t>
            </a:r>
            <a:endParaRPr sz="2000" dirty="0"/>
          </a:p>
          <a:p>
            <a:pPr marL="685800" lvl="1" indent="-228600" algn="l" rtl="0">
              <a:lnSpc>
                <a:spcPct val="100000"/>
              </a:lnSpc>
              <a:spcBef>
                <a:spcPts val="1000"/>
              </a:spcBef>
              <a:spcAft>
                <a:spcPts val="0"/>
              </a:spcAft>
              <a:buSzPts val="2200"/>
              <a:buFont typeface="Noto Sans Symbols"/>
              <a:buChar char="▪"/>
            </a:pPr>
            <a:r>
              <a:rPr lang="fr-FR" sz="2000" dirty="0"/>
              <a:t>Grippe humaine causée par un nouveau sous-type</a:t>
            </a:r>
            <a:endParaRPr sz="2000" dirty="0"/>
          </a:p>
          <a:p>
            <a:pPr marL="685800" lvl="1" indent="-228600" algn="l" rtl="0">
              <a:lnSpc>
                <a:spcPct val="100000"/>
              </a:lnSpc>
              <a:spcBef>
                <a:spcPts val="1000"/>
              </a:spcBef>
              <a:spcAft>
                <a:spcPts val="0"/>
              </a:spcAft>
              <a:buSzPts val="2200"/>
              <a:buFont typeface="Noto Sans Symbols"/>
              <a:buChar char="▪"/>
            </a:pPr>
            <a:r>
              <a:rPr lang="fr-FR" sz="2000" dirty="0"/>
              <a:t>Syndrome respiratoire aigu sévère (SRAS)</a:t>
            </a:r>
            <a:endParaRPr sz="2000" dirty="0"/>
          </a:p>
          <a:p>
            <a:pPr marL="228600" lvl="0" indent="-228600" algn="l" rtl="0">
              <a:lnSpc>
                <a:spcPct val="100000"/>
              </a:lnSpc>
              <a:spcBef>
                <a:spcPts val="1000"/>
              </a:spcBef>
              <a:spcAft>
                <a:spcPts val="0"/>
              </a:spcAft>
              <a:buClr>
                <a:schemeClr val="dk1"/>
              </a:buClr>
              <a:buSzPts val="2600"/>
              <a:buChar char="•"/>
            </a:pPr>
            <a:r>
              <a:rPr lang="fr-FR" sz="2400" dirty="0"/>
              <a:t>L'OMS peut déclarer une urgence de santé publique de portée internationale (PHEIC</a:t>
            </a:r>
            <a:r>
              <a:rPr lang="fr-FR" sz="1600" i="1" dirty="0">
                <a:solidFill>
                  <a:srgbClr val="0000FF"/>
                </a:solidFill>
              </a:rPr>
              <a:t> </a:t>
            </a:r>
            <a:r>
              <a:rPr lang="fr-FR" sz="1600" i="1" dirty="0">
                <a:solidFill>
                  <a:schemeClr val="tx1"/>
                </a:solidFill>
              </a:rPr>
              <a:t>en anglais</a:t>
            </a:r>
            <a:r>
              <a:rPr lang="fr-FR" sz="2400" dirty="0"/>
              <a:t>)</a:t>
            </a:r>
            <a:endParaRPr sz="1600" i="1" dirty="0"/>
          </a:p>
          <a:p>
            <a:pPr marL="914400" lvl="2" indent="-228600" algn="l" rtl="0">
              <a:lnSpc>
                <a:spcPct val="100000"/>
              </a:lnSpc>
              <a:spcBef>
                <a:spcPts val="1000"/>
              </a:spcBef>
              <a:spcAft>
                <a:spcPts val="0"/>
              </a:spcAft>
              <a:buSzPts val="2200"/>
              <a:buFont typeface="Noto Sans Symbols"/>
              <a:buChar char="▪"/>
            </a:pPr>
            <a:r>
              <a:rPr lang="fr-FR" dirty="0"/>
              <a:t>Exemples : Zika, épidémies d'Ebola, COVID-19</a:t>
            </a:r>
            <a:endParaRPr sz="1800" dirty="0"/>
          </a:p>
        </p:txBody>
      </p:sp>
      <p:sp>
        <p:nvSpPr>
          <p:cNvPr id="760" name="Google Shape;760;p10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Règlement sanitaire international (RSI)</a:t>
            </a:r>
            <a:endParaRPr dirty="0">
              <a:latin typeface="Franklin Gothic Medium" panose="020B0603020102020204" pitchFamily="34" charset="0"/>
            </a:endParaRPr>
          </a:p>
        </p:txBody>
      </p:sp>
      <p:pic>
        <p:nvPicPr>
          <p:cNvPr id="3" name="Picture 2" descr="Treemap chart&#10;&#10;Description automatically generated">
            <a:extLst>
              <a:ext uri="{FF2B5EF4-FFF2-40B4-BE49-F238E27FC236}">
                <a16:creationId xmlns:a16="http://schemas.microsoft.com/office/drawing/2014/main" id="{18D55ACE-059E-4E6A-2B7D-95C904F54E47}"/>
              </a:ext>
            </a:extLst>
          </p:cNvPr>
          <p:cNvPicPr>
            <a:picLocks noChangeAspect="1"/>
          </p:cNvPicPr>
          <p:nvPr/>
        </p:nvPicPr>
        <p:blipFill>
          <a:blip r:embed="rId3"/>
          <a:stretch>
            <a:fillRect/>
          </a:stretch>
        </p:blipFill>
        <p:spPr>
          <a:xfrm>
            <a:off x="8591622" y="1727116"/>
            <a:ext cx="2762178" cy="3896849"/>
          </a:xfrm>
          <a:prstGeom prst="rect">
            <a:avLst/>
          </a:prstGeom>
          <a:ln w="12700">
            <a:solidFill>
              <a:schemeClr val="tx1"/>
            </a:solid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sp>
        <p:nvSpPr>
          <p:cNvPr id="767" name="Google Shape;767;p101"/>
          <p:cNvSpPr txBox="1">
            <a:spLocks noGrp="1"/>
          </p:cNvSpPr>
          <p:nvPr>
            <p:ph type="body" idx="1"/>
          </p:nvPr>
        </p:nvSpPr>
        <p:spPr>
          <a:xfrm>
            <a:off x="838200" y="1478857"/>
            <a:ext cx="4772594"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400" dirty="0"/>
              <a:t>Pour 2023, l'OMSA a répertorié 206 maladies animales terrestres et aquatiques à </a:t>
            </a:r>
            <a:br>
              <a:rPr lang="fr-FR" sz="2400" dirty="0"/>
            </a:br>
            <a:r>
              <a:rPr lang="fr-FR" sz="2400" dirty="0"/>
              <a:t>déclaration obligatoire</a:t>
            </a:r>
            <a:br>
              <a:rPr lang="fr-FR" sz="2400" dirty="0"/>
            </a:br>
            <a:endParaRPr sz="2400" dirty="0"/>
          </a:p>
          <a:p>
            <a:pPr marL="228600" lvl="0" indent="-228600" algn="l" rtl="0">
              <a:lnSpc>
                <a:spcPct val="100000"/>
              </a:lnSpc>
              <a:spcBef>
                <a:spcPts val="1000"/>
              </a:spcBef>
              <a:spcAft>
                <a:spcPts val="0"/>
              </a:spcAft>
              <a:buClr>
                <a:schemeClr val="dk1"/>
              </a:buClr>
              <a:buSzPts val="2800"/>
              <a:buChar char="•"/>
            </a:pPr>
            <a:r>
              <a:rPr lang="fr-FR" sz="2400" dirty="0"/>
              <a:t>La liste est revue et mise à jour chaque année</a:t>
            </a:r>
            <a:endParaRPr sz="2400" dirty="0"/>
          </a:p>
        </p:txBody>
      </p:sp>
      <p:sp>
        <p:nvSpPr>
          <p:cNvPr id="768" name="Google Shape;768;p101"/>
          <p:cNvSpPr txBox="1">
            <a:spLocks noGrp="1"/>
          </p:cNvSpPr>
          <p:nvPr>
            <p:ph type="title"/>
          </p:nvPr>
        </p:nvSpPr>
        <p:spPr>
          <a:xfrm>
            <a:off x="445875" y="495300"/>
            <a:ext cx="1117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OMSA - Maladies à déclaration obligatoire</a:t>
            </a:r>
            <a:endParaRPr dirty="0">
              <a:latin typeface="Franklin Gothic Medium" panose="020B0603020102020204" pitchFamily="34" charset="0"/>
            </a:endParaRPr>
          </a:p>
        </p:txBody>
      </p:sp>
      <p:sp>
        <p:nvSpPr>
          <p:cNvPr id="769" name="Google Shape;769;p101"/>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u="sng" dirty="0">
                <a:solidFill>
                  <a:schemeClr val="hlink"/>
                </a:solidFill>
                <a:hlinkClick r:id="rId3"/>
              </a:rPr>
              <a:t>https://www.woah.org/en/home/</a:t>
            </a:r>
            <a:endParaRPr dirty="0"/>
          </a:p>
        </p:txBody>
      </p:sp>
      <p:pic>
        <p:nvPicPr>
          <p:cNvPr id="770" name="Google Shape;770;p101"/>
          <p:cNvPicPr preferRelativeResize="0"/>
          <p:nvPr/>
        </p:nvPicPr>
        <p:blipFill rotWithShape="1">
          <a:blip r:embed="rId4">
            <a:alphaModFix/>
          </a:blip>
          <a:srcRect/>
          <a:stretch/>
        </p:blipFill>
        <p:spPr>
          <a:xfrm>
            <a:off x="5708877" y="1962574"/>
            <a:ext cx="5546270" cy="3672626"/>
          </a:xfrm>
          <a:prstGeom prst="rect">
            <a:avLst/>
          </a:prstGeom>
          <a:noFill/>
          <a:ln w="12700">
            <a:solidFill>
              <a:schemeClr val="tx1"/>
            </a:solidFill>
          </a:ln>
        </p:spPr>
      </p:pic>
      <p:pic>
        <p:nvPicPr>
          <p:cNvPr id="1026" name="Picture 2">
            <a:extLst>
              <a:ext uri="{FF2B5EF4-FFF2-40B4-BE49-F238E27FC236}">
                <a16:creationId xmlns:a16="http://schemas.microsoft.com/office/drawing/2014/main" id="{7BF8BCF7-A969-9CAE-DFEC-7F10E1076E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8132" y="4649375"/>
            <a:ext cx="4199766" cy="8454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77" name="Google Shape;777;p102"/>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400" dirty="0">
                <a:latin typeface="Franklin Gothic Medium" panose="020B0603020102020204" pitchFamily="34" charset="0"/>
              </a:rPr>
              <a:t>Règlement sur les maladies à </a:t>
            </a:r>
            <a:br>
              <a:rPr lang="fr-FR" sz="4400" dirty="0">
                <a:latin typeface="Franklin Gothic Medium" panose="020B0603020102020204" pitchFamily="34" charset="0"/>
              </a:rPr>
            </a:br>
            <a:r>
              <a:rPr lang="fr-FR" sz="4400" dirty="0">
                <a:latin typeface="Franklin Gothic Medium" panose="020B0603020102020204" pitchFamily="34" charset="0"/>
              </a:rPr>
              <a:t>déclaration obligatoire</a:t>
            </a:r>
            <a:endParaRPr dirty="0">
              <a:latin typeface="Franklin Gothic Medium" panose="020B0603020102020204" pitchFamily="34" charset="0"/>
            </a:endParaRPr>
          </a:p>
        </p:txBody>
      </p:sp>
      <p:sp>
        <p:nvSpPr>
          <p:cNvPr id="778" name="Google Shape;778;p102"/>
          <p:cNvSpPr txBox="1">
            <a:spLocks noGrp="1"/>
          </p:cNvSpPr>
          <p:nvPr>
            <p:ph type="body" idx="1"/>
          </p:nvPr>
        </p:nvSpPr>
        <p:spPr>
          <a:xfrm>
            <a:off x="838200" y="1555057"/>
            <a:ext cx="10515600" cy="4639200"/>
          </a:xfrm>
          <a:prstGeom prst="rect">
            <a:avLst/>
          </a:prstGeom>
          <a:noFill/>
          <a:ln>
            <a:noFill/>
          </a:ln>
        </p:spPr>
        <p:txBody>
          <a:bodyPr spcFirstLastPara="1" wrap="square" lIns="91425" tIns="45700" rIns="91425" bIns="45700" anchor="t" anchorCtr="0">
            <a:noAutofit/>
          </a:bodyPr>
          <a:lstStyle/>
          <a:p>
            <a:pPr marL="228600" lvl="0" indent="-50800" algn="l" rtl="0">
              <a:lnSpc>
                <a:spcPct val="100000"/>
              </a:lnSpc>
              <a:spcBef>
                <a:spcPts val="0"/>
              </a:spcBef>
              <a:spcAft>
                <a:spcPts val="0"/>
              </a:spcAft>
              <a:buClr>
                <a:schemeClr val="dk1"/>
              </a:buClr>
              <a:buSzPts val="2800"/>
              <a:buNone/>
            </a:pPr>
            <a:endParaRPr dirty="0"/>
          </a:p>
          <a:p>
            <a:pPr marL="0" lvl="0" indent="0" algn="l" rtl="0">
              <a:lnSpc>
                <a:spcPct val="100000"/>
              </a:lnSpc>
              <a:spcBef>
                <a:spcPts val="1000"/>
              </a:spcBef>
              <a:spcAft>
                <a:spcPts val="0"/>
              </a:spcAft>
              <a:buClr>
                <a:schemeClr val="dk1"/>
              </a:buClr>
              <a:buSzPts val="2800"/>
              <a:buNone/>
            </a:pPr>
            <a:endParaRPr dirty="0"/>
          </a:p>
        </p:txBody>
      </p:sp>
      <p:sp>
        <p:nvSpPr>
          <p:cNvPr id="779" name="Google Shape;779;p102"/>
          <p:cNvSpPr txBox="1"/>
          <p:nvPr/>
        </p:nvSpPr>
        <p:spPr>
          <a:xfrm>
            <a:off x="311942" y="3328225"/>
            <a:ext cx="3990427" cy="2677616"/>
          </a:xfrm>
          <a:prstGeom prst="rect">
            <a:avLst/>
          </a:prstGeom>
          <a:noFill/>
          <a:ln w="60325"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200" b="1" dirty="0">
                <a:solidFill>
                  <a:schemeClr val="dk1"/>
                </a:solidFill>
                <a:latin typeface="Arial"/>
                <a:ea typeface="Arial"/>
                <a:cs typeface="Arial"/>
                <a:sym typeface="Arial"/>
              </a:rPr>
              <a:t>Varie selon les pays</a:t>
            </a:r>
            <a:endParaRPr dirty="0"/>
          </a:p>
          <a:p>
            <a:pPr marL="342900" marR="0" lvl="0" indent="-342900" algn="l" rtl="0">
              <a:spcBef>
                <a:spcPts val="0"/>
              </a:spcBef>
              <a:spcAft>
                <a:spcPts val="0"/>
              </a:spcAft>
              <a:buClr>
                <a:schemeClr val="dk1"/>
              </a:buClr>
              <a:buSzPts val="2200"/>
              <a:buFont typeface="Arial"/>
              <a:buChar char="•"/>
            </a:pPr>
            <a:r>
              <a:rPr lang="fr-FR" sz="2000" dirty="0">
                <a:solidFill>
                  <a:schemeClr val="dk1"/>
                </a:solidFill>
                <a:latin typeface="Arial"/>
                <a:ea typeface="Arial"/>
                <a:cs typeface="Arial"/>
                <a:sym typeface="Arial"/>
              </a:rPr>
              <a:t>Liste des maladies </a:t>
            </a:r>
            <a:endParaRPr sz="1200" dirty="0"/>
          </a:p>
          <a:p>
            <a:pPr marL="0" marR="0" lvl="0" indent="228600" algn="l" rtl="0">
              <a:spcBef>
                <a:spcPts val="0"/>
              </a:spcBef>
              <a:spcAft>
                <a:spcPts val="0"/>
              </a:spcAft>
              <a:buNone/>
            </a:pPr>
            <a:r>
              <a:rPr lang="fr-FR" sz="2000" dirty="0">
                <a:solidFill>
                  <a:schemeClr val="dk1"/>
                </a:solidFill>
                <a:latin typeface="Arial"/>
                <a:ea typeface="Arial"/>
                <a:cs typeface="Arial"/>
                <a:sym typeface="Arial"/>
              </a:rPr>
              <a:t> (20-80+)</a:t>
            </a:r>
            <a:endParaRPr sz="1200" dirty="0"/>
          </a:p>
          <a:p>
            <a:pPr marL="342900" marR="0" lvl="0" indent="-342900" algn="l" rtl="0">
              <a:spcBef>
                <a:spcPts val="0"/>
              </a:spcBef>
              <a:spcAft>
                <a:spcPts val="0"/>
              </a:spcAft>
              <a:buClr>
                <a:schemeClr val="dk1"/>
              </a:buClr>
              <a:buSzPts val="2200"/>
              <a:buFont typeface="Arial"/>
              <a:buChar char="•"/>
            </a:pPr>
            <a:r>
              <a:rPr lang="fr-FR" sz="2000" dirty="0">
                <a:solidFill>
                  <a:schemeClr val="dk1"/>
                </a:solidFill>
                <a:latin typeface="Arial"/>
                <a:ea typeface="Arial"/>
                <a:cs typeface="Arial"/>
                <a:sym typeface="Arial"/>
              </a:rPr>
              <a:t>Définitions de cas</a:t>
            </a:r>
            <a:endParaRPr sz="1200" dirty="0"/>
          </a:p>
          <a:p>
            <a:pPr marL="342900" marR="0" lvl="0" indent="-342900" algn="l" rtl="0">
              <a:spcBef>
                <a:spcPts val="0"/>
              </a:spcBef>
              <a:spcAft>
                <a:spcPts val="0"/>
              </a:spcAft>
              <a:buClr>
                <a:schemeClr val="dk1"/>
              </a:buClr>
              <a:buSzPts val="2200"/>
              <a:buFont typeface="Arial"/>
              <a:buChar char="•"/>
            </a:pPr>
            <a:r>
              <a:rPr lang="fr-FR" sz="2000" dirty="0">
                <a:solidFill>
                  <a:schemeClr val="dk1"/>
                </a:solidFill>
                <a:latin typeface="Arial"/>
                <a:ea typeface="Arial"/>
                <a:cs typeface="Arial"/>
                <a:sym typeface="Arial"/>
              </a:rPr>
              <a:t>Comment rapporter</a:t>
            </a:r>
            <a:endParaRPr sz="1200" dirty="0"/>
          </a:p>
          <a:p>
            <a:pPr marL="342900" marR="0" lvl="0" indent="-342900" algn="l" rtl="0">
              <a:spcBef>
                <a:spcPts val="0"/>
              </a:spcBef>
              <a:spcAft>
                <a:spcPts val="0"/>
              </a:spcAft>
              <a:buClr>
                <a:schemeClr val="dk1"/>
              </a:buClr>
              <a:buSzPts val="2200"/>
              <a:buFont typeface="Arial"/>
              <a:buChar char="•"/>
            </a:pPr>
            <a:r>
              <a:rPr lang="fr-FR" sz="2000" dirty="0">
                <a:solidFill>
                  <a:schemeClr val="dk1"/>
                </a:solidFill>
                <a:latin typeface="Arial"/>
                <a:ea typeface="Arial"/>
                <a:cs typeface="Arial"/>
                <a:sym typeface="Arial"/>
              </a:rPr>
              <a:t>Délai de déclaration</a:t>
            </a:r>
            <a:endParaRPr sz="1200" dirty="0"/>
          </a:p>
          <a:p>
            <a:pPr marL="342900" marR="0" lvl="0" indent="-342900" algn="l" rtl="0">
              <a:spcBef>
                <a:spcPts val="0"/>
              </a:spcBef>
              <a:spcAft>
                <a:spcPts val="0"/>
              </a:spcAft>
              <a:buClr>
                <a:schemeClr val="dk1"/>
              </a:buClr>
              <a:buSzPts val="2200"/>
              <a:buFont typeface="Arial"/>
              <a:buChar char="•"/>
            </a:pPr>
            <a:r>
              <a:rPr lang="fr-FR" sz="2000" dirty="0">
                <a:solidFill>
                  <a:schemeClr val="dk1"/>
                </a:solidFill>
                <a:latin typeface="Arial"/>
                <a:ea typeface="Arial"/>
                <a:cs typeface="Arial"/>
                <a:sym typeface="Arial"/>
              </a:rPr>
              <a:t>Combien de détails faut-il fournir ?</a:t>
            </a:r>
            <a:endParaRPr sz="1200" dirty="0"/>
          </a:p>
        </p:txBody>
      </p:sp>
      <p:sp>
        <p:nvSpPr>
          <p:cNvPr id="780" name="Google Shape;780;p102"/>
          <p:cNvSpPr txBox="1"/>
          <p:nvPr/>
        </p:nvSpPr>
        <p:spPr>
          <a:xfrm>
            <a:off x="7280758" y="3358340"/>
            <a:ext cx="4599300" cy="2585283"/>
          </a:xfrm>
          <a:prstGeom prst="rect">
            <a:avLst/>
          </a:prstGeom>
          <a:noFill/>
          <a:ln w="60325"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200" b="1" dirty="0">
                <a:solidFill>
                  <a:schemeClr val="dk1"/>
                </a:solidFill>
              </a:rPr>
              <a:t>OMSA</a:t>
            </a:r>
            <a:endParaRPr dirty="0"/>
          </a:p>
          <a:p>
            <a:pPr marL="342900" marR="0" lvl="0" indent="-342900" algn="l" rtl="0">
              <a:spcBef>
                <a:spcPts val="0"/>
              </a:spcBef>
              <a:spcAft>
                <a:spcPts val="0"/>
              </a:spcAft>
              <a:buClr>
                <a:schemeClr val="dk1"/>
              </a:buClr>
              <a:buSzPts val="2200"/>
              <a:buFont typeface="Arial"/>
              <a:buChar char="•"/>
            </a:pPr>
            <a:r>
              <a:rPr lang="fr-FR" sz="2000" dirty="0">
                <a:solidFill>
                  <a:schemeClr val="dk1"/>
                </a:solidFill>
                <a:latin typeface="Arial"/>
                <a:ea typeface="Arial"/>
                <a:cs typeface="Arial"/>
                <a:sym typeface="Arial"/>
              </a:rPr>
              <a:t>Déclaration de certaines maladies animales terrestres et aquatiques, </a:t>
            </a:r>
            <a:br>
              <a:rPr lang="fr-FR" sz="2000" dirty="0">
                <a:solidFill>
                  <a:schemeClr val="dk1"/>
                </a:solidFill>
                <a:latin typeface="Arial"/>
                <a:ea typeface="Arial"/>
                <a:cs typeface="Arial"/>
                <a:sym typeface="Arial"/>
              </a:rPr>
            </a:br>
            <a:r>
              <a:rPr lang="fr-FR" sz="2000" dirty="0">
                <a:solidFill>
                  <a:schemeClr val="dk1"/>
                </a:solidFill>
                <a:latin typeface="Arial"/>
                <a:ea typeface="Arial"/>
                <a:cs typeface="Arial"/>
                <a:sym typeface="Arial"/>
              </a:rPr>
              <a:t>y compris les zoonoses</a:t>
            </a:r>
            <a:endParaRPr sz="1200" dirty="0"/>
          </a:p>
          <a:p>
            <a:pPr marL="342900" marR="0" lvl="0" indent="-342900" algn="l" rtl="0">
              <a:spcBef>
                <a:spcPts val="0"/>
              </a:spcBef>
              <a:spcAft>
                <a:spcPts val="0"/>
              </a:spcAft>
              <a:buClr>
                <a:schemeClr val="dk1"/>
              </a:buClr>
              <a:buSzPts val="2200"/>
              <a:buFont typeface="Arial"/>
              <a:buChar char="•"/>
            </a:pPr>
            <a:r>
              <a:rPr lang="fr-FR" sz="2000" dirty="0">
                <a:solidFill>
                  <a:schemeClr val="dk1"/>
                </a:solidFill>
                <a:latin typeface="Arial"/>
                <a:ea typeface="Arial"/>
                <a:cs typeface="Arial"/>
                <a:sym typeface="Arial"/>
              </a:rPr>
              <a:t>Informer les gouvernements sur l'apparition, l'évolution et la répartition des maladies animales dans le monde</a:t>
            </a:r>
            <a:endParaRPr sz="1200" dirty="0"/>
          </a:p>
        </p:txBody>
      </p:sp>
      <p:sp>
        <p:nvSpPr>
          <p:cNvPr id="782" name="Google Shape;782;p102"/>
          <p:cNvSpPr txBox="1"/>
          <p:nvPr/>
        </p:nvSpPr>
        <p:spPr>
          <a:xfrm>
            <a:off x="3360464" y="1582789"/>
            <a:ext cx="4862313" cy="1354176"/>
          </a:xfrm>
          <a:prstGeom prst="rect">
            <a:avLst/>
          </a:prstGeom>
          <a:noFill/>
          <a:ln w="60325" cap="flat" cmpd="sng">
            <a:solidFill>
              <a:srgbClr val="00953A"/>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200" b="1" dirty="0">
                <a:solidFill>
                  <a:schemeClr val="dk1"/>
                </a:solidFill>
                <a:latin typeface="Arial"/>
                <a:ea typeface="Arial"/>
                <a:cs typeface="Arial"/>
                <a:sym typeface="Arial"/>
              </a:rPr>
              <a:t>RSI</a:t>
            </a:r>
            <a:endParaRPr dirty="0"/>
          </a:p>
          <a:p>
            <a:pPr marL="342900" marR="0" lvl="0" indent="-342900" algn="l" rtl="0">
              <a:spcBef>
                <a:spcPts val="0"/>
              </a:spcBef>
              <a:spcAft>
                <a:spcPts val="0"/>
              </a:spcAft>
              <a:buClr>
                <a:schemeClr val="dk1"/>
              </a:buClr>
              <a:buSzPts val="2200"/>
              <a:buFont typeface="Arial"/>
              <a:buChar char="•"/>
            </a:pPr>
            <a:r>
              <a:rPr lang="fr-FR" sz="2000" dirty="0">
                <a:solidFill>
                  <a:schemeClr val="dk1"/>
                </a:solidFill>
                <a:latin typeface="Arial"/>
                <a:ea typeface="Arial"/>
                <a:cs typeface="Arial"/>
                <a:sym typeface="Arial"/>
              </a:rPr>
              <a:t>Prévenir les risques graves pour la santé publique susceptibles de franchir les frontières et y répondre</a:t>
            </a:r>
            <a:endParaRPr sz="1200" dirty="0"/>
          </a:p>
        </p:txBody>
      </p:sp>
      <p:pic>
        <p:nvPicPr>
          <p:cNvPr id="784" name="Google Shape;784;p102"/>
          <p:cNvPicPr preferRelativeResize="0"/>
          <p:nvPr/>
        </p:nvPicPr>
        <p:blipFill>
          <a:blip r:embed="rId3">
            <a:alphaModFix/>
          </a:blip>
          <a:stretch>
            <a:fillRect/>
          </a:stretch>
        </p:blipFill>
        <p:spPr>
          <a:xfrm>
            <a:off x="108250" y="1571150"/>
            <a:ext cx="3183050" cy="1281356"/>
          </a:xfrm>
          <a:prstGeom prst="rect">
            <a:avLst/>
          </a:prstGeom>
          <a:noFill/>
          <a:ln>
            <a:noFill/>
          </a:ln>
        </p:spPr>
      </p:pic>
      <p:pic>
        <p:nvPicPr>
          <p:cNvPr id="2050" name="Picture 2">
            <a:extLst>
              <a:ext uri="{FF2B5EF4-FFF2-40B4-BE49-F238E27FC236}">
                <a16:creationId xmlns:a16="http://schemas.microsoft.com/office/drawing/2014/main" id="{E333A42B-414E-BD17-3400-0DD97FA3E4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61874" y="1921666"/>
            <a:ext cx="3131023" cy="63028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Treemap chart&#10;&#10;Description automatically generated">
            <a:extLst>
              <a:ext uri="{FF2B5EF4-FFF2-40B4-BE49-F238E27FC236}">
                <a16:creationId xmlns:a16="http://schemas.microsoft.com/office/drawing/2014/main" id="{4A861A54-B0F2-900C-0895-AE1FF52E64D8}"/>
              </a:ext>
            </a:extLst>
          </p:cNvPr>
          <p:cNvPicPr>
            <a:picLocks noChangeAspect="1"/>
          </p:cNvPicPr>
          <p:nvPr/>
        </p:nvPicPr>
        <p:blipFill>
          <a:blip r:embed="rId5"/>
          <a:stretch>
            <a:fillRect/>
          </a:stretch>
        </p:blipFill>
        <p:spPr>
          <a:xfrm>
            <a:off x="4643383" y="3328225"/>
            <a:ext cx="2296474" cy="3239839"/>
          </a:xfrm>
          <a:prstGeom prst="rect">
            <a:avLst/>
          </a:prstGeom>
          <a:ln w="12700">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8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8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0" grpId="0" animBg="1"/>
      <p:bldP spid="78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89"/>
        <p:cNvGrpSpPr/>
        <p:nvPr/>
      </p:nvGrpSpPr>
      <p:grpSpPr>
        <a:xfrm>
          <a:off x="0" y="0"/>
          <a:ext cx="0" cy="0"/>
          <a:chOff x="0" y="0"/>
          <a:chExt cx="0" cy="0"/>
        </a:xfrm>
      </p:grpSpPr>
      <p:sp>
        <p:nvSpPr>
          <p:cNvPr id="790" name="Google Shape;790;p103"/>
          <p:cNvSpPr txBox="1">
            <a:spLocks noGrp="1"/>
          </p:cNvSpPr>
          <p:nvPr>
            <p:ph type="body" idx="1"/>
          </p:nvPr>
        </p:nvSpPr>
        <p:spPr>
          <a:xfrm>
            <a:off x="838200" y="1332770"/>
            <a:ext cx="5257800" cy="4463874"/>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600"/>
              <a:buChar char="•"/>
            </a:pPr>
            <a:r>
              <a:rPr lang="fr-FR" sz="2400" dirty="0"/>
              <a:t>Formulaire d'enquête sur un cas</a:t>
            </a:r>
            <a:endParaRPr sz="2400" dirty="0"/>
          </a:p>
          <a:p>
            <a:pPr marL="685800" lvl="1" indent="-228600" algn="l" rtl="0">
              <a:lnSpc>
                <a:spcPct val="100000"/>
              </a:lnSpc>
              <a:spcBef>
                <a:spcPts val="1000"/>
              </a:spcBef>
              <a:spcAft>
                <a:spcPts val="0"/>
              </a:spcAft>
              <a:buSzPts val="2200"/>
              <a:buChar char="▪"/>
            </a:pPr>
            <a:r>
              <a:rPr lang="fr-FR" sz="2000" dirty="0"/>
              <a:t>Informations personnelles identifiables</a:t>
            </a:r>
            <a:endParaRPr sz="2000" dirty="0"/>
          </a:p>
          <a:p>
            <a:pPr marL="685800" lvl="1" indent="-228600" algn="l" rtl="0">
              <a:lnSpc>
                <a:spcPct val="100000"/>
              </a:lnSpc>
              <a:spcBef>
                <a:spcPts val="1000"/>
              </a:spcBef>
              <a:spcAft>
                <a:spcPts val="0"/>
              </a:spcAft>
              <a:buSzPts val="2200"/>
              <a:buChar char="▪"/>
            </a:pPr>
            <a:r>
              <a:rPr lang="fr-FR" sz="2000" dirty="0"/>
              <a:t>Informations démographiques</a:t>
            </a:r>
            <a:endParaRPr sz="2000" dirty="0"/>
          </a:p>
          <a:p>
            <a:pPr marL="685800" lvl="1" indent="-228600" algn="l" rtl="0">
              <a:lnSpc>
                <a:spcPct val="100000"/>
              </a:lnSpc>
              <a:spcBef>
                <a:spcPts val="1000"/>
              </a:spcBef>
              <a:spcAft>
                <a:spcPts val="0"/>
              </a:spcAft>
              <a:buSzPts val="2200"/>
              <a:buChar char="▪"/>
            </a:pPr>
            <a:r>
              <a:rPr lang="fr-FR" sz="2000" dirty="0"/>
              <a:t>Informations sur la maladie</a:t>
            </a:r>
            <a:endParaRPr sz="2000" dirty="0"/>
          </a:p>
          <a:p>
            <a:pPr marL="1143000" lvl="2" indent="-228600" algn="l" rtl="0">
              <a:lnSpc>
                <a:spcPct val="100000"/>
              </a:lnSpc>
              <a:spcBef>
                <a:spcPts val="1000"/>
              </a:spcBef>
              <a:spcAft>
                <a:spcPts val="0"/>
              </a:spcAft>
              <a:buSzPts val="2000"/>
              <a:buChar char="‒"/>
            </a:pPr>
            <a:r>
              <a:rPr lang="fr-FR" sz="1800" dirty="0"/>
              <a:t>Clinique</a:t>
            </a:r>
            <a:endParaRPr sz="1800" dirty="0"/>
          </a:p>
          <a:p>
            <a:pPr marL="1143000" lvl="2" indent="-228600" algn="l" rtl="0">
              <a:lnSpc>
                <a:spcPct val="100000"/>
              </a:lnSpc>
              <a:spcBef>
                <a:spcPts val="1000"/>
              </a:spcBef>
              <a:spcAft>
                <a:spcPts val="0"/>
              </a:spcAft>
              <a:buSzPts val="2000"/>
              <a:buChar char="‒"/>
            </a:pPr>
            <a:r>
              <a:rPr lang="fr-FR" sz="1800" dirty="0"/>
              <a:t>Laboratoire</a:t>
            </a:r>
            <a:endParaRPr sz="1800" dirty="0"/>
          </a:p>
          <a:p>
            <a:pPr marL="685800" lvl="1" indent="-228600" algn="l" rtl="0">
              <a:lnSpc>
                <a:spcPct val="100000"/>
              </a:lnSpc>
              <a:spcBef>
                <a:spcPts val="1000"/>
              </a:spcBef>
              <a:spcAft>
                <a:spcPts val="0"/>
              </a:spcAft>
              <a:buSzPts val="2200"/>
              <a:buChar char="▪"/>
            </a:pPr>
            <a:r>
              <a:rPr lang="fr-FR" sz="2000" dirty="0"/>
              <a:t>Informations sur les sources et les facteurs de risque</a:t>
            </a:r>
            <a:endParaRPr sz="2000" dirty="0"/>
          </a:p>
          <a:p>
            <a:pPr marL="685800" lvl="1" indent="-228600" algn="l" rtl="0">
              <a:lnSpc>
                <a:spcPct val="100000"/>
              </a:lnSpc>
              <a:spcBef>
                <a:spcPts val="1000"/>
              </a:spcBef>
              <a:spcAft>
                <a:spcPts val="0"/>
              </a:spcAft>
              <a:buSzPts val="2200"/>
              <a:buChar char="▪"/>
            </a:pPr>
            <a:r>
              <a:rPr lang="fr-FR" sz="2000" dirty="0"/>
              <a:t>Contacts</a:t>
            </a:r>
            <a:endParaRPr sz="2000" dirty="0"/>
          </a:p>
          <a:p>
            <a:pPr marL="685800" lvl="1" indent="-228600" algn="l" rtl="0">
              <a:lnSpc>
                <a:spcPct val="100000"/>
              </a:lnSpc>
              <a:spcBef>
                <a:spcPts val="1000"/>
              </a:spcBef>
              <a:spcAft>
                <a:spcPts val="0"/>
              </a:spcAft>
              <a:buSzPts val="2200"/>
              <a:buChar char="▪"/>
            </a:pPr>
            <a:r>
              <a:rPr lang="fr-FR" sz="2000" dirty="0"/>
              <a:t>Informations sur le rapporteur</a:t>
            </a:r>
            <a:endParaRPr sz="2000" dirty="0"/>
          </a:p>
          <a:p>
            <a:pPr marL="228600" lvl="0" indent="-228600" algn="l" rtl="0">
              <a:lnSpc>
                <a:spcPct val="100000"/>
              </a:lnSpc>
              <a:spcBef>
                <a:spcPts val="1000"/>
              </a:spcBef>
              <a:spcAft>
                <a:spcPts val="0"/>
              </a:spcAft>
              <a:buClr>
                <a:schemeClr val="dk1"/>
              </a:buClr>
              <a:buSzPts val="2600"/>
              <a:buChar char="•"/>
            </a:pPr>
            <a:r>
              <a:rPr lang="fr-FR" sz="2400" dirty="0"/>
              <a:t>Échantillons de laboratoire</a:t>
            </a:r>
            <a:endParaRPr sz="2400" dirty="0"/>
          </a:p>
          <a:p>
            <a:pPr marL="0" lvl="0" indent="0" algn="l" rtl="0">
              <a:lnSpc>
                <a:spcPct val="100000"/>
              </a:lnSpc>
              <a:spcBef>
                <a:spcPts val="1000"/>
              </a:spcBef>
              <a:spcAft>
                <a:spcPts val="0"/>
              </a:spcAft>
              <a:buClr>
                <a:schemeClr val="dk1"/>
              </a:buClr>
              <a:buSzPts val="2800"/>
              <a:buNone/>
            </a:pPr>
            <a:endParaRPr dirty="0"/>
          </a:p>
          <a:p>
            <a:pPr marL="0" lvl="0" indent="0" algn="l" rtl="0">
              <a:lnSpc>
                <a:spcPct val="100000"/>
              </a:lnSpc>
              <a:spcBef>
                <a:spcPts val="1000"/>
              </a:spcBef>
              <a:spcAft>
                <a:spcPts val="0"/>
              </a:spcAft>
              <a:buClr>
                <a:schemeClr val="dk1"/>
              </a:buClr>
              <a:buSzPts val="2800"/>
              <a:buNone/>
            </a:pPr>
            <a:endParaRPr dirty="0"/>
          </a:p>
        </p:txBody>
      </p:sp>
      <p:sp>
        <p:nvSpPr>
          <p:cNvPr id="791" name="Google Shape;791;p103"/>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Quoi collecter ?</a:t>
            </a:r>
            <a:endParaRPr dirty="0">
              <a:latin typeface="Franklin Gothic Medium" panose="020B0603020102020204" pitchFamily="34" charset="0"/>
            </a:endParaRPr>
          </a:p>
        </p:txBody>
      </p:sp>
      <p:pic>
        <p:nvPicPr>
          <p:cNvPr id="792" name="Google Shape;792;p103"/>
          <p:cNvPicPr preferRelativeResize="0"/>
          <p:nvPr/>
        </p:nvPicPr>
        <p:blipFill>
          <a:blip r:embed="rId3">
            <a:alphaModFix/>
          </a:blip>
          <a:srcRect t="13616"/>
          <a:stretch/>
        </p:blipFill>
        <p:spPr>
          <a:xfrm>
            <a:off x="6096000" y="1700463"/>
            <a:ext cx="5593976" cy="3981270"/>
          </a:xfrm>
          <a:prstGeom prst="rect">
            <a:avLst/>
          </a:prstGeom>
          <a:noFill/>
          <a:ln w="12700">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9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9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90">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90">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90">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90">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90">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90">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90">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sp>
        <p:nvSpPr>
          <p:cNvPr id="798" name="Google Shape;798;p104"/>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Collecte de données lors d'une </a:t>
            </a:r>
            <a:br>
              <a:rPr lang="fr-FR" dirty="0">
                <a:latin typeface="Franklin Gothic Medium" panose="020B0603020102020204" pitchFamily="34" charset="0"/>
              </a:rPr>
            </a:br>
            <a:r>
              <a:rPr lang="fr-FR" dirty="0">
                <a:latin typeface="Franklin Gothic Medium" panose="020B0603020102020204" pitchFamily="34" charset="0"/>
              </a:rPr>
              <a:t>investigation de cas</a:t>
            </a:r>
            <a:endParaRPr dirty="0">
              <a:latin typeface="Franklin Gothic Medium" panose="020B0603020102020204" pitchFamily="34" charset="0"/>
            </a:endParaRPr>
          </a:p>
        </p:txBody>
      </p:sp>
      <p:sp>
        <p:nvSpPr>
          <p:cNvPr id="799" name="Google Shape;799;p104"/>
          <p:cNvSpPr txBox="1">
            <a:spLocks noGrp="1"/>
          </p:cNvSpPr>
          <p:nvPr>
            <p:ph type="body" idx="1"/>
          </p:nvPr>
        </p:nvSpPr>
        <p:spPr>
          <a:xfrm>
            <a:off x="838200" y="1478857"/>
            <a:ext cx="10653584"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400"/>
              <a:buFont typeface="Libre Franklin Medium"/>
              <a:buAutoNum type="arabicPeriod"/>
            </a:pPr>
            <a:r>
              <a:rPr lang="fr-FR" sz="2400" dirty="0"/>
              <a:t> Commencer par la source du premier rapport</a:t>
            </a:r>
            <a:endParaRPr dirty="0"/>
          </a:p>
          <a:p>
            <a:pPr marL="0" lvl="0" indent="0" algn="l" rtl="0">
              <a:lnSpc>
                <a:spcPct val="100000"/>
              </a:lnSpc>
              <a:spcBef>
                <a:spcPts val="1000"/>
              </a:spcBef>
              <a:spcAft>
                <a:spcPts val="0"/>
              </a:spcAft>
              <a:buClr>
                <a:schemeClr val="dk1"/>
              </a:buClr>
              <a:buSzPts val="2400"/>
              <a:buFont typeface="Libre Franklin Medium"/>
              <a:buAutoNum type="arabicPeriod"/>
            </a:pPr>
            <a:r>
              <a:rPr lang="fr-FR" sz="2400" dirty="0"/>
              <a:t> Interroger le prestataire de soins médicaux, le gardien de l'animal </a:t>
            </a:r>
            <a:br>
              <a:rPr lang="fr-FR" sz="2400" dirty="0"/>
            </a:br>
            <a:r>
              <a:rPr lang="fr-FR" sz="2400" dirty="0"/>
              <a:t>    ou le personnel</a:t>
            </a:r>
            <a:endParaRPr dirty="0"/>
          </a:p>
          <a:p>
            <a:pPr marL="0" lvl="0" indent="0" algn="l" rtl="0">
              <a:lnSpc>
                <a:spcPct val="100000"/>
              </a:lnSpc>
              <a:spcBef>
                <a:spcPts val="1000"/>
              </a:spcBef>
              <a:spcAft>
                <a:spcPts val="0"/>
              </a:spcAft>
              <a:buClr>
                <a:schemeClr val="dk1"/>
              </a:buClr>
              <a:buSzPts val="2400"/>
              <a:buFont typeface="Libre Franklin Medium"/>
              <a:buAutoNum type="arabicPeriod"/>
            </a:pPr>
            <a:r>
              <a:rPr lang="fr-FR" sz="2400" dirty="0"/>
              <a:t> Examiner les dossiers médicaux</a:t>
            </a:r>
            <a:endParaRPr dirty="0"/>
          </a:p>
          <a:p>
            <a:pPr marL="0" lvl="0" indent="0" algn="l" rtl="0">
              <a:lnSpc>
                <a:spcPct val="100000"/>
              </a:lnSpc>
              <a:spcBef>
                <a:spcPts val="1000"/>
              </a:spcBef>
              <a:spcAft>
                <a:spcPts val="0"/>
              </a:spcAft>
              <a:buClr>
                <a:schemeClr val="dk1"/>
              </a:buClr>
              <a:buSzPts val="2400"/>
              <a:buFont typeface="Libre Franklin Medium"/>
              <a:buAutoNum type="arabicPeriod"/>
            </a:pPr>
            <a:r>
              <a:rPr lang="fr-FR" sz="2400" dirty="0"/>
              <a:t> Interroger le patient, le soignant ou le propriétaire de l'animal</a:t>
            </a:r>
            <a:endParaRPr dirty="0"/>
          </a:p>
          <a:p>
            <a:pPr marL="0" lvl="0" indent="0" algn="l" rtl="0">
              <a:lnSpc>
                <a:spcPct val="100000"/>
              </a:lnSpc>
              <a:spcBef>
                <a:spcPts val="1000"/>
              </a:spcBef>
              <a:spcAft>
                <a:spcPts val="0"/>
              </a:spcAft>
              <a:buClr>
                <a:schemeClr val="dk1"/>
              </a:buClr>
              <a:buSzPts val="2400"/>
              <a:buFont typeface="Libre Franklin Medium"/>
              <a:buAutoNum type="arabicPeriod"/>
            </a:pPr>
            <a:r>
              <a:rPr lang="fr-FR" sz="2400" dirty="0"/>
              <a:t> Interroger les membres de la famille, les amis et les collègues de travail</a:t>
            </a:r>
            <a:endParaRPr dirty="0"/>
          </a:p>
          <a:p>
            <a:pPr marL="228600" lvl="0" indent="-228600" algn="l" rtl="0">
              <a:lnSpc>
                <a:spcPct val="100000"/>
              </a:lnSpc>
              <a:spcBef>
                <a:spcPts val="1000"/>
              </a:spcBef>
              <a:spcAft>
                <a:spcPts val="0"/>
              </a:spcAft>
              <a:buClr>
                <a:schemeClr val="dk1"/>
              </a:buClr>
              <a:buSzPts val="2400"/>
              <a:buFont typeface="Libre Franklin Medium"/>
              <a:buAutoNum type="arabicPeriod"/>
            </a:pPr>
            <a:r>
              <a:rPr lang="fr-FR" sz="2400" dirty="0"/>
              <a:t> Obtenir des copies des résultats des tests de laboratoire</a:t>
            </a:r>
            <a:endParaRPr dirty="0"/>
          </a:p>
          <a:p>
            <a:pPr marL="685800" lvl="1" indent="-228600" algn="l" rtl="0">
              <a:lnSpc>
                <a:spcPct val="100000"/>
              </a:lnSpc>
              <a:spcBef>
                <a:spcPts val="1000"/>
              </a:spcBef>
              <a:spcAft>
                <a:spcPts val="0"/>
              </a:spcAft>
              <a:buSzPts val="2000"/>
              <a:buChar char="▪"/>
            </a:pPr>
            <a:r>
              <a:rPr lang="fr-FR" sz="2000" dirty="0"/>
              <a:t>Examiner tous les rapports de laboratoire</a:t>
            </a:r>
            <a:endParaRPr dirty="0"/>
          </a:p>
          <a:p>
            <a:pPr marL="685800" lvl="1" indent="-228600" algn="l" rtl="0">
              <a:lnSpc>
                <a:spcPct val="100000"/>
              </a:lnSpc>
              <a:spcBef>
                <a:spcPts val="1000"/>
              </a:spcBef>
              <a:spcAft>
                <a:spcPts val="0"/>
              </a:spcAft>
              <a:buSzPts val="2000"/>
              <a:buChar char="▪"/>
            </a:pPr>
            <a:r>
              <a:rPr lang="fr-FR" sz="2000" dirty="0"/>
              <a:t>Demander au laboratoire de ne pas jeter les échantillons et les isolats</a:t>
            </a:r>
            <a:endParaRP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9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9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9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9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99">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99">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9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sp>
        <p:nvSpPr>
          <p:cNvPr id="805" name="Google Shape;805;p10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Entamer la conversation de manière appropriée :</a:t>
            </a:r>
            <a:endParaRPr dirty="0"/>
          </a:p>
          <a:p>
            <a:pPr marL="685800" lvl="1" indent="-228600" algn="l" rtl="0">
              <a:lnSpc>
                <a:spcPct val="100000"/>
              </a:lnSpc>
              <a:spcBef>
                <a:spcPts val="1000"/>
              </a:spcBef>
              <a:spcAft>
                <a:spcPts val="0"/>
              </a:spcAft>
              <a:buSzPts val="2400"/>
              <a:buChar char="▪"/>
            </a:pPr>
            <a:r>
              <a:rPr lang="fr-FR" dirty="0"/>
              <a:t> S'identifier en tant que professionnel de la santé publique</a:t>
            </a:r>
            <a:endParaRPr dirty="0"/>
          </a:p>
          <a:p>
            <a:pPr marL="685800" lvl="1" indent="-228600" algn="l" rtl="0">
              <a:lnSpc>
                <a:spcPct val="100000"/>
              </a:lnSpc>
              <a:spcBef>
                <a:spcPts val="1000"/>
              </a:spcBef>
              <a:spcAft>
                <a:spcPts val="0"/>
              </a:spcAft>
              <a:buSzPts val="2400"/>
              <a:buChar char="▪"/>
            </a:pPr>
            <a:r>
              <a:rPr lang="fr-FR" dirty="0"/>
              <a:t>Confirmer l'identité de la personne à laquelle vous vous adressez, </a:t>
            </a:r>
            <a:br>
              <a:rPr lang="fr-FR" dirty="0"/>
            </a:br>
            <a:r>
              <a:rPr lang="fr-FR" dirty="0"/>
              <a:t>par exemple :</a:t>
            </a:r>
            <a:endParaRPr dirty="0"/>
          </a:p>
          <a:p>
            <a:pPr marL="1143000" lvl="2" indent="-228600" algn="l" rtl="0">
              <a:lnSpc>
                <a:spcPct val="100000"/>
              </a:lnSpc>
              <a:spcBef>
                <a:spcPts val="1000"/>
              </a:spcBef>
              <a:spcAft>
                <a:spcPts val="0"/>
              </a:spcAft>
              <a:buSzPts val="2000"/>
              <a:buChar char="‒"/>
            </a:pPr>
            <a:r>
              <a:rPr lang="fr-FR" i="1" dirty="0"/>
              <a:t>«  Êtes-vous un membre de la famille de ____ ? »</a:t>
            </a:r>
            <a:endParaRPr i="1" dirty="0"/>
          </a:p>
          <a:p>
            <a:pPr marL="1143000" lvl="2" indent="-228600" algn="l" rtl="0">
              <a:lnSpc>
                <a:spcPct val="100000"/>
              </a:lnSpc>
              <a:spcBef>
                <a:spcPts val="1000"/>
              </a:spcBef>
              <a:spcAft>
                <a:spcPts val="0"/>
              </a:spcAft>
              <a:buSzPts val="2000"/>
              <a:buChar char="‒"/>
            </a:pPr>
            <a:r>
              <a:rPr lang="fr-FR" i="1" dirty="0"/>
              <a:t>«  Êtes-vous le propriétaire de l'animal ou des animaux ? » </a:t>
            </a:r>
            <a:endParaRPr dirty="0"/>
          </a:p>
          <a:p>
            <a:pPr marL="685800" lvl="1" indent="-228600" algn="l" rtl="0">
              <a:lnSpc>
                <a:spcPct val="100000"/>
              </a:lnSpc>
              <a:spcBef>
                <a:spcPts val="1000"/>
              </a:spcBef>
              <a:spcAft>
                <a:spcPts val="0"/>
              </a:spcAft>
              <a:buSzPts val="2400"/>
              <a:buChar char="▪"/>
            </a:pPr>
            <a:r>
              <a:rPr lang="fr-FR" dirty="0"/>
              <a:t> Donner la raison de votre démarche, par exemple :</a:t>
            </a:r>
            <a:endParaRPr dirty="0"/>
          </a:p>
          <a:p>
            <a:pPr marL="1143000" lvl="2" indent="-228600" algn="l" rtl="0">
              <a:lnSpc>
                <a:spcPct val="100000"/>
              </a:lnSpc>
              <a:spcBef>
                <a:spcPts val="1000"/>
              </a:spcBef>
              <a:spcAft>
                <a:spcPts val="0"/>
              </a:spcAft>
              <a:buSzPts val="2000"/>
              <a:buChar char="‒"/>
            </a:pPr>
            <a:r>
              <a:rPr lang="fr-FR" i="1" dirty="0"/>
              <a:t>«  Je vous appelle pour vous parler de la maladie d'un membre de votre famille. »</a:t>
            </a:r>
            <a:endParaRPr i="1" dirty="0"/>
          </a:p>
          <a:p>
            <a:pPr marL="1143000" lvl="2" indent="-228600" algn="l" rtl="0">
              <a:lnSpc>
                <a:spcPct val="100000"/>
              </a:lnSpc>
              <a:spcBef>
                <a:spcPts val="1000"/>
              </a:spcBef>
              <a:spcAft>
                <a:spcPts val="0"/>
              </a:spcAft>
              <a:buSzPts val="2000"/>
              <a:buChar char="‒"/>
            </a:pPr>
            <a:r>
              <a:rPr lang="fr-FR" i="1" dirty="0"/>
              <a:t>«  Je suis ici pour vous parler de la déclaration de maladie (ou de décès) </a:t>
            </a:r>
            <a:br>
              <a:rPr lang="fr-FR" i="1" dirty="0"/>
            </a:br>
            <a:r>
              <a:rPr lang="fr-FR" i="1" dirty="0"/>
              <a:t>de votre animal. » </a:t>
            </a:r>
            <a:endParaRPr dirty="0"/>
          </a:p>
          <a:p>
            <a:pPr marL="228600" lvl="0" indent="-50800" algn="l" rtl="0">
              <a:lnSpc>
                <a:spcPct val="100000"/>
              </a:lnSpc>
              <a:spcBef>
                <a:spcPts val="1000"/>
              </a:spcBef>
              <a:spcAft>
                <a:spcPts val="0"/>
              </a:spcAft>
              <a:buClr>
                <a:schemeClr val="dk1"/>
              </a:buClr>
              <a:buSzPts val="2800"/>
              <a:buNone/>
            </a:pPr>
            <a:endParaRPr dirty="0"/>
          </a:p>
          <a:p>
            <a:pPr marL="228600" lvl="0" indent="-50800" algn="l" rtl="0">
              <a:lnSpc>
                <a:spcPct val="100000"/>
              </a:lnSpc>
              <a:spcBef>
                <a:spcPts val="1000"/>
              </a:spcBef>
              <a:spcAft>
                <a:spcPts val="0"/>
              </a:spcAft>
              <a:buClr>
                <a:schemeClr val="dk1"/>
              </a:buClr>
              <a:buSzPts val="2800"/>
              <a:buNone/>
            </a:pPr>
            <a:endParaRPr dirty="0"/>
          </a:p>
        </p:txBody>
      </p:sp>
      <p:sp>
        <p:nvSpPr>
          <p:cNvPr id="806" name="Google Shape;806;p105"/>
          <p:cNvSpPr txBox="1">
            <a:spLocks noGrp="1"/>
          </p:cNvSpPr>
          <p:nvPr>
            <p:ph type="title"/>
          </p:nvPr>
        </p:nvSpPr>
        <p:spPr>
          <a:xfrm>
            <a:off x="838199" y="457200"/>
            <a:ext cx="10937789"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200"/>
              <a:buFont typeface="Libre Franklin Medium"/>
              <a:buNone/>
            </a:pPr>
            <a:r>
              <a:rPr lang="fr-FR" sz="4200" dirty="0">
                <a:latin typeface="Franklin Gothic Medium" panose="020B0603020102020204" pitchFamily="34" charset="0"/>
              </a:rPr>
              <a:t>Entretien dans le cadre de l'enquête sur le cas</a:t>
            </a:r>
            <a:endParaRPr dirty="0">
              <a:latin typeface="Franklin Gothic Medium" panose="020B06030201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sp>
        <p:nvSpPr>
          <p:cNvPr id="812" name="Google Shape;812;p10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200"/>
              <a:buChar char="•"/>
            </a:pPr>
            <a:r>
              <a:rPr lang="fr-FR" sz="2200" dirty="0"/>
              <a:t>Rassurer la personne interrogée, sa famille, ses amis et ses collègues</a:t>
            </a:r>
            <a:endParaRPr dirty="0"/>
          </a:p>
          <a:p>
            <a:pPr marL="228600" lvl="0" indent="-228600" algn="l" rtl="0">
              <a:lnSpc>
                <a:spcPct val="100000"/>
              </a:lnSpc>
              <a:spcBef>
                <a:spcPts val="1000"/>
              </a:spcBef>
              <a:spcAft>
                <a:spcPts val="0"/>
              </a:spcAft>
              <a:buClr>
                <a:schemeClr val="dk1"/>
              </a:buClr>
              <a:buSzPts val="2200"/>
              <a:buChar char="•"/>
            </a:pPr>
            <a:r>
              <a:rPr lang="fr-FR" sz="2200" dirty="0"/>
              <a:t>Être en mesure de fournir des informations sur la maladie ou l'état de santé</a:t>
            </a:r>
            <a:endParaRPr sz="2200" dirty="0"/>
          </a:p>
          <a:p>
            <a:pPr marL="228600" lvl="0" indent="-228600" algn="l" rtl="0">
              <a:lnSpc>
                <a:spcPct val="100000"/>
              </a:lnSpc>
              <a:spcBef>
                <a:spcPts val="1000"/>
              </a:spcBef>
              <a:spcAft>
                <a:spcPts val="0"/>
              </a:spcAft>
              <a:buClr>
                <a:schemeClr val="dk1"/>
              </a:buClr>
              <a:buSzPts val="2200"/>
              <a:buChar char="•"/>
            </a:pPr>
            <a:r>
              <a:rPr lang="fr-FR" sz="2200" dirty="0"/>
              <a:t>Utiliser un instrument de collecte de données standardisé</a:t>
            </a:r>
            <a:endParaRPr dirty="0"/>
          </a:p>
          <a:p>
            <a:pPr marL="228600" lvl="0" indent="-228600" algn="l" rtl="0">
              <a:lnSpc>
                <a:spcPct val="100000"/>
              </a:lnSpc>
              <a:spcBef>
                <a:spcPts val="1000"/>
              </a:spcBef>
              <a:spcAft>
                <a:spcPts val="0"/>
              </a:spcAft>
              <a:buClr>
                <a:schemeClr val="dk1"/>
              </a:buClr>
              <a:buSzPts val="2200"/>
              <a:buChar char="•"/>
            </a:pPr>
            <a:r>
              <a:rPr lang="fr-FR" sz="2200" dirty="0"/>
              <a:t>Essayer d'obtenir toutes les informations nécessaires</a:t>
            </a:r>
            <a:endParaRPr dirty="0"/>
          </a:p>
          <a:p>
            <a:pPr marL="228600" lvl="0" indent="-228600" algn="l" rtl="0">
              <a:lnSpc>
                <a:spcPct val="100000"/>
              </a:lnSpc>
              <a:spcBef>
                <a:spcPts val="1000"/>
              </a:spcBef>
              <a:spcAft>
                <a:spcPts val="0"/>
              </a:spcAft>
              <a:buClr>
                <a:schemeClr val="dk1"/>
              </a:buClr>
              <a:buSzPts val="2200"/>
              <a:buChar char="•"/>
            </a:pPr>
            <a:r>
              <a:rPr lang="fr-FR" sz="2200" dirty="0"/>
              <a:t>Les aider à se souvenir en utilisant des aide-mémoires lorsque c'est possible</a:t>
            </a:r>
            <a:endParaRPr dirty="0"/>
          </a:p>
          <a:p>
            <a:pPr marL="228600" lvl="0" indent="-228600" algn="l" rtl="0">
              <a:lnSpc>
                <a:spcPct val="100000"/>
              </a:lnSpc>
              <a:spcBef>
                <a:spcPts val="1000"/>
              </a:spcBef>
              <a:spcAft>
                <a:spcPts val="0"/>
              </a:spcAft>
              <a:buClr>
                <a:schemeClr val="dk1"/>
              </a:buClr>
              <a:buSzPts val="2200"/>
              <a:buChar char="•"/>
            </a:pPr>
            <a:r>
              <a:rPr lang="fr-FR" sz="2200" dirty="0"/>
              <a:t>Terminer l'entretien de manière professionnelle</a:t>
            </a:r>
            <a:endParaRPr dirty="0"/>
          </a:p>
          <a:p>
            <a:pPr marL="685800" lvl="1" indent="-228600" algn="l" rtl="0">
              <a:lnSpc>
                <a:spcPct val="100000"/>
              </a:lnSpc>
              <a:spcBef>
                <a:spcPts val="1000"/>
              </a:spcBef>
              <a:spcAft>
                <a:spcPts val="0"/>
              </a:spcAft>
              <a:buSzPts val="1800"/>
              <a:buFont typeface="Noto Sans Symbols"/>
              <a:buChar char="▪"/>
            </a:pPr>
            <a:r>
              <a:rPr lang="fr-FR" sz="1800" dirty="0"/>
              <a:t>Évoquer la possibilité d'un suivi</a:t>
            </a:r>
            <a:endParaRPr dirty="0"/>
          </a:p>
          <a:p>
            <a:pPr marL="685800" lvl="1" indent="-228600" algn="l" rtl="0">
              <a:lnSpc>
                <a:spcPct val="100000"/>
              </a:lnSpc>
              <a:spcBef>
                <a:spcPts val="1000"/>
              </a:spcBef>
              <a:spcAft>
                <a:spcPts val="0"/>
              </a:spcAft>
              <a:buSzPts val="1800"/>
              <a:buFont typeface="Noto Sans Symbols"/>
              <a:buChar char="▪"/>
            </a:pPr>
            <a:r>
              <a:rPr lang="fr-FR" sz="1800" dirty="0"/>
              <a:t>Demander si la personne interrogée a des questions</a:t>
            </a:r>
            <a:endParaRPr dirty="0"/>
          </a:p>
          <a:p>
            <a:pPr marL="685800" lvl="1" indent="-228600" algn="l" rtl="0">
              <a:lnSpc>
                <a:spcPct val="100000"/>
              </a:lnSpc>
              <a:spcBef>
                <a:spcPts val="1000"/>
              </a:spcBef>
              <a:spcAft>
                <a:spcPts val="0"/>
              </a:spcAft>
              <a:buSzPts val="1800"/>
              <a:buFont typeface="Noto Sans Symbols"/>
              <a:buChar char="▪"/>
            </a:pPr>
            <a:r>
              <a:rPr lang="fr-FR" sz="1800" dirty="0"/>
              <a:t>Proposer un numéro de téléphone pour les questions et les informations complémentaires</a:t>
            </a:r>
            <a:endParaRPr dirty="0"/>
          </a:p>
          <a:p>
            <a:pPr marL="685800" lvl="1" indent="-228600" algn="l" rtl="0">
              <a:lnSpc>
                <a:spcPct val="100000"/>
              </a:lnSpc>
              <a:spcBef>
                <a:spcPts val="1000"/>
              </a:spcBef>
              <a:spcAft>
                <a:spcPts val="0"/>
              </a:spcAft>
              <a:buSzPts val="1800"/>
              <a:buFont typeface="Noto Sans Symbols"/>
              <a:buChar char="▪"/>
            </a:pPr>
            <a:r>
              <a:rPr lang="fr-FR" sz="1800" dirty="0"/>
              <a:t>Remercier la personne interrogée</a:t>
            </a:r>
            <a:endParaRPr dirty="0"/>
          </a:p>
        </p:txBody>
      </p:sp>
      <p:sp>
        <p:nvSpPr>
          <p:cNvPr id="813" name="Google Shape;813;p106"/>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Conduite de l'entretien</a:t>
            </a:r>
            <a:endParaRPr dirty="0">
              <a:latin typeface="Franklin Gothic Medium" panose="020B06030201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1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1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12">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1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sp>
        <p:nvSpPr>
          <p:cNvPr id="819" name="Google Shape;819;p107"/>
          <p:cNvSpPr txBox="1">
            <a:spLocks noGrp="1"/>
          </p:cNvSpPr>
          <p:nvPr>
            <p:ph type="body" idx="1"/>
          </p:nvPr>
        </p:nvSpPr>
        <p:spPr>
          <a:xfrm>
            <a:off x="838199" y="1478857"/>
            <a:ext cx="11225463"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600"/>
              <a:buChar char="•"/>
            </a:pPr>
            <a:r>
              <a:rPr lang="fr-FR" sz="2600" dirty="0">
                <a:solidFill>
                  <a:schemeClr val="tx1"/>
                </a:solidFill>
              </a:rPr>
              <a:t>Clinique </a:t>
            </a:r>
            <a:endParaRPr dirty="0">
              <a:solidFill>
                <a:schemeClr val="tx1"/>
              </a:solidFill>
            </a:endParaRPr>
          </a:p>
          <a:p>
            <a:pPr marL="685800" lvl="1" indent="-228600" algn="l" rtl="0">
              <a:lnSpc>
                <a:spcPct val="100000"/>
              </a:lnSpc>
              <a:spcBef>
                <a:spcPts val="1000"/>
              </a:spcBef>
              <a:spcAft>
                <a:spcPts val="0"/>
              </a:spcAft>
              <a:buSzPts val="2200"/>
              <a:buChar char="▪"/>
            </a:pPr>
            <a:r>
              <a:rPr lang="fr-FR" sz="2200" dirty="0">
                <a:solidFill>
                  <a:schemeClr val="tx1"/>
                </a:solidFill>
              </a:rPr>
              <a:t>Examiner les dossiers médicaux</a:t>
            </a:r>
            <a:endParaRPr dirty="0">
              <a:solidFill>
                <a:schemeClr val="tx1"/>
              </a:solidFill>
            </a:endParaRPr>
          </a:p>
          <a:p>
            <a:pPr marL="685800" lvl="1" indent="-228600" algn="l" rtl="0">
              <a:lnSpc>
                <a:spcPct val="100000"/>
              </a:lnSpc>
              <a:spcBef>
                <a:spcPts val="1000"/>
              </a:spcBef>
              <a:spcAft>
                <a:spcPts val="0"/>
              </a:spcAft>
              <a:buSzPts val="2200"/>
              <a:buChar char="▪"/>
            </a:pPr>
            <a:r>
              <a:rPr lang="fr-FR" sz="2200" dirty="0">
                <a:solidFill>
                  <a:schemeClr val="tx1"/>
                </a:solidFill>
              </a:rPr>
              <a:t>Avoir un entretien avec le patient ou le propriétaire de l'animal</a:t>
            </a:r>
            <a:endParaRPr sz="2200" dirty="0">
              <a:solidFill>
                <a:schemeClr val="tx1"/>
              </a:solidFill>
            </a:endParaRPr>
          </a:p>
          <a:p>
            <a:pPr marL="228600" lvl="0" indent="-228600" algn="l" rtl="0">
              <a:lnSpc>
                <a:spcPct val="100000"/>
              </a:lnSpc>
              <a:spcBef>
                <a:spcPts val="1000"/>
              </a:spcBef>
              <a:spcAft>
                <a:spcPts val="0"/>
              </a:spcAft>
              <a:buClr>
                <a:srgbClr val="595959"/>
              </a:buClr>
              <a:buSzPts val="2600"/>
              <a:buChar char="•"/>
            </a:pPr>
            <a:r>
              <a:rPr lang="fr-FR" sz="2600" dirty="0">
                <a:solidFill>
                  <a:schemeClr val="tx1"/>
                </a:solidFill>
                <a:latin typeface="Arial"/>
                <a:ea typeface="Arial"/>
                <a:cs typeface="Arial"/>
                <a:sym typeface="Arial"/>
              </a:rPr>
              <a:t>Laboratoire</a:t>
            </a:r>
            <a:endParaRPr sz="2600" dirty="0">
              <a:solidFill>
                <a:schemeClr val="tx1"/>
              </a:solidFill>
            </a:endParaRPr>
          </a:p>
          <a:p>
            <a:pPr marL="685800" lvl="1" indent="-228600" algn="l" rtl="0">
              <a:lnSpc>
                <a:spcPct val="100000"/>
              </a:lnSpc>
              <a:spcBef>
                <a:spcPts val="1000"/>
              </a:spcBef>
              <a:spcAft>
                <a:spcPts val="0"/>
              </a:spcAft>
              <a:buSzPts val="2200"/>
              <a:buChar char="▪"/>
            </a:pPr>
            <a:r>
              <a:rPr lang="fr-FR" sz="2200" dirty="0">
                <a:solidFill>
                  <a:schemeClr val="tx1"/>
                </a:solidFill>
              </a:rPr>
              <a:t>Examiner tous les rapports de laboratoire</a:t>
            </a:r>
            <a:endParaRPr sz="2200" dirty="0">
              <a:solidFill>
                <a:schemeClr val="tx1"/>
              </a:solidFill>
            </a:endParaRPr>
          </a:p>
          <a:p>
            <a:pPr marL="685800" lvl="1" indent="-228600" algn="l" rtl="0">
              <a:lnSpc>
                <a:spcPct val="100000"/>
              </a:lnSpc>
              <a:spcBef>
                <a:spcPts val="1000"/>
              </a:spcBef>
              <a:spcAft>
                <a:spcPts val="0"/>
              </a:spcAft>
              <a:buSzPts val="2200"/>
              <a:buChar char="▪"/>
            </a:pPr>
            <a:r>
              <a:rPr lang="fr-FR" sz="2200" dirty="0">
                <a:solidFill>
                  <a:schemeClr val="tx1"/>
                </a:solidFill>
              </a:rPr>
              <a:t>Demander au laboratoire de conserver tous les échantillons et isolats</a:t>
            </a:r>
            <a:endParaRPr sz="2200" dirty="0">
              <a:solidFill>
                <a:schemeClr val="tx1"/>
              </a:solidFill>
            </a:endParaRPr>
          </a:p>
          <a:p>
            <a:pPr marL="228600" lvl="0" indent="-228600" algn="l" rtl="0">
              <a:lnSpc>
                <a:spcPct val="100000"/>
              </a:lnSpc>
              <a:spcBef>
                <a:spcPts val="1000"/>
              </a:spcBef>
              <a:spcAft>
                <a:spcPts val="0"/>
              </a:spcAft>
              <a:buClr>
                <a:srgbClr val="595959"/>
              </a:buClr>
              <a:buSzPts val="2600"/>
              <a:buChar char="•"/>
            </a:pPr>
            <a:r>
              <a:rPr lang="fr-FR" sz="2600" dirty="0">
                <a:solidFill>
                  <a:schemeClr val="tx1"/>
                </a:solidFill>
                <a:latin typeface="Arial"/>
                <a:ea typeface="Arial"/>
                <a:cs typeface="Arial"/>
                <a:sym typeface="Arial"/>
              </a:rPr>
              <a:t>S'enquérir </a:t>
            </a:r>
            <a:r>
              <a:rPr lang="fr-FR" sz="2600" dirty="0">
                <a:solidFill>
                  <a:schemeClr val="tx1"/>
                </a:solidFill>
              </a:rPr>
              <a:t>de tout cas similaire de maladie dans la famille, les contacts ou parmi les collègues de travail</a:t>
            </a:r>
            <a:endParaRPr sz="2600" dirty="0">
              <a:solidFill>
                <a:schemeClr val="tx1"/>
              </a:solidFill>
            </a:endParaRPr>
          </a:p>
          <a:p>
            <a:pPr marL="685800" lvl="1" indent="-228600" algn="l" rtl="0">
              <a:lnSpc>
                <a:spcPct val="100000"/>
              </a:lnSpc>
              <a:spcBef>
                <a:spcPts val="1000"/>
              </a:spcBef>
              <a:spcAft>
                <a:spcPts val="0"/>
              </a:spcAft>
              <a:buSzPts val="2200"/>
              <a:buChar char="▪"/>
            </a:pPr>
            <a:r>
              <a:rPr lang="fr-FR" sz="2200" dirty="0">
                <a:solidFill>
                  <a:schemeClr val="tx1"/>
                </a:solidFill>
              </a:rPr>
              <a:t>Pour les maladies animales, posez des questions sur les autres animaux du troupeau, sur les autres exploitations touchées ou sur les autres espèces malades</a:t>
            </a:r>
            <a:endParaRPr sz="2200" dirty="0">
              <a:solidFill>
                <a:schemeClr val="tx1"/>
              </a:solidFill>
            </a:endParaRPr>
          </a:p>
          <a:p>
            <a:pPr marL="228600" lvl="0" indent="-50800" algn="l" rtl="0">
              <a:lnSpc>
                <a:spcPct val="100000"/>
              </a:lnSpc>
              <a:spcBef>
                <a:spcPts val="1000"/>
              </a:spcBef>
              <a:spcAft>
                <a:spcPts val="0"/>
              </a:spcAft>
              <a:buClr>
                <a:schemeClr val="dk1"/>
              </a:buClr>
              <a:buSzPts val="2800"/>
              <a:buNone/>
            </a:pPr>
            <a:endParaRPr dirty="0"/>
          </a:p>
        </p:txBody>
      </p:sp>
      <p:sp>
        <p:nvSpPr>
          <p:cNvPr id="820" name="Google Shape;820;p10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Informations complémentaires</a:t>
            </a:r>
            <a:endParaRPr dirty="0">
              <a:latin typeface="Franklin Gothic Medium" panose="020B06030201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25"/>
        <p:cNvGrpSpPr/>
        <p:nvPr/>
      </p:nvGrpSpPr>
      <p:grpSpPr>
        <a:xfrm>
          <a:off x="0" y="0"/>
          <a:ext cx="0" cy="0"/>
          <a:chOff x="0" y="0"/>
          <a:chExt cx="0" cy="0"/>
        </a:xfrm>
      </p:grpSpPr>
      <p:sp>
        <p:nvSpPr>
          <p:cNvPr id="826" name="Google Shape;826;p108"/>
          <p:cNvSpPr txBox="1">
            <a:spLocks noGrp="1"/>
          </p:cNvSpPr>
          <p:nvPr>
            <p:ph type="body" idx="1"/>
          </p:nvPr>
        </p:nvSpPr>
        <p:spPr>
          <a:xfrm>
            <a:off x="838200" y="1963564"/>
            <a:ext cx="3409950" cy="3245543"/>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800" dirty="0"/>
              <a:t>Langue</a:t>
            </a:r>
            <a:endParaRPr lang="en-US" dirty="0"/>
          </a:p>
          <a:p>
            <a:pPr marL="228600" lvl="0" indent="-228600" algn="l" rtl="0">
              <a:lnSpc>
                <a:spcPct val="100000"/>
              </a:lnSpc>
              <a:spcBef>
                <a:spcPts val="1000"/>
              </a:spcBef>
              <a:spcAft>
                <a:spcPts val="0"/>
              </a:spcAft>
              <a:buClr>
                <a:schemeClr val="dk1"/>
              </a:buClr>
              <a:buSzPts val="2800"/>
              <a:buChar char="•"/>
            </a:pPr>
            <a:r>
              <a:rPr lang="en-US" sz="2800" dirty="0"/>
              <a:t>Culture</a:t>
            </a:r>
            <a:endParaRPr lang="en-US" dirty="0"/>
          </a:p>
          <a:p>
            <a:pPr marL="228600" lvl="0" indent="-228600" algn="l" rtl="0">
              <a:lnSpc>
                <a:spcPct val="100000"/>
              </a:lnSpc>
              <a:spcBef>
                <a:spcPts val="1000"/>
              </a:spcBef>
              <a:spcAft>
                <a:spcPts val="0"/>
              </a:spcAft>
              <a:buSzPts val="2800"/>
              <a:buChar char="•"/>
            </a:pPr>
            <a:r>
              <a:rPr lang="fr-CA" dirty="0"/>
              <a:t>Horaire</a:t>
            </a:r>
          </a:p>
          <a:p>
            <a:pPr marL="228600" lvl="0" indent="-228600" algn="l" rtl="0">
              <a:lnSpc>
                <a:spcPct val="100000"/>
              </a:lnSpc>
              <a:spcBef>
                <a:spcPts val="1000"/>
              </a:spcBef>
              <a:spcAft>
                <a:spcPts val="0"/>
              </a:spcAft>
              <a:buClr>
                <a:schemeClr val="dk1"/>
              </a:buClr>
              <a:buSzPts val="2800"/>
              <a:buChar char="•"/>
            </a:pPr>
            <a:r>
              <a:rPr lang="fr-FR" sz="2800" dirty="0"/>
              <a:t>Sécurité</a:t>
            </a:r>
            <a:endParaRPr dirty="0"/>
          </a:p>
          <a:p>
            <a:pPr marL="228600" lvl="0" indent="-228600" algn="l" rtl="0">
              <a:lnSpc>
                <a:spcPct val="100000"/>
              </a:lnSpc>
              <a:spcBef>
                <a:spcPts val="1000"/>
              </a:spcBef>
              <a:spcAft>
                <a:spcPts val="0"/>
              </a:spcAft>
              <a:buClr>
                <a:schemeClr val="dk1"/>
              </a:buClr>
              <a:buSzPts val="2800"/>
              <a:buChar char="•"/>
            </a:pPr>
            <a:r>
              <a:rPr lang="fr-FR" sz="2800" dirty="0"/>
              <a:t>Autorisation</a:t>
            </a:r>
            <a:endParaRPr dirty="0"/>
          </a:p>
        </p:txBody>
      </p:sp>
      <p:sp>
        <p:nvSpPr>
          <p:cNvPr id="827" name="Google Shape;827;p10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Surmonter les obstacles</a:t>
            </a:r>
            <a:endParaRPr dirty="0">
              <a:latin typeface="Franklin Gothic Medium" panose="020B0603020102020204" pitchFamily="34" charset="0"/>
            </a:endParaRPr>
          </a:p>
        </p:txBody>
      </p:sp>
      <p:pic>
        <p:nvPicPr>
          <p:cNvPr id="828" name="Google Shape;828;p108" descr="Pictogram going up the stairs. Little by little, he climbed upward and upward. overcoming obstacles stock pictures, royalty-free photos &amp; images"/>
          <p:cNvPicPr preferRelativeResize="0"/>
          <p:nvPr/>
        </p:nvPicPr>
        <p:blipFill rotWithShape="1">
          <a:blip r:embed="rId3">
            <a:alphaModFix/>
          </a:blip>
          <a:srcRect/>
          <a:stretch/>
        </p:blipFill>
        <p:spPr>
          <a:xfrm>
            <a:off x="4943825" y="1643236"/>
            <a:ext cx="5829300" cy="3886200"/>
          </a:xfrm>
          <a:prstGeom prst="rect">
            <a:avLst/>
          </a:prstGeom>
          <a:noFill/>
          <a:ln w="12700">
            <a:solidFill>
              <a:schemeClr val="tx1"/>
            </a:solid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33"/>
        <p:cNvGrpSpPr/>
        <p:nvPr/>
      </p:nvGrpSpPr>
      <p:grpSpPr>
        <a:xfrm>
          <a:off x="0" y="0"/>
          <a:ext cx="0" cy="0"/>
          <a:chOff x="0" y="0"/>
          <a:chExt cx="0" cy="0"/>
        </a:xfrm>
      </p:grpSpPr>
      <p:sp>
        <p:nvSpPr>
          <p:cNvPr id="834" name="Google Shape;834;p109"/>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Interviewer un cas</a:t>
            </a:r>
            <a:endParaRPr dirty="0">
              <a:latin typeface="Franklin Gothic Medium" panose="020B06030201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39"/>
        <p:cNvGrpSpPr/>
        <p:nvPr/>
      </p:nvGrpSpPr>
      <p:grpSpPr>
        <a:xfrm>
          <a:off x="0" y="0"/>
          <a:ext cx="0" cy="0"/>
          <a:chOff x="0" y="0"/>
          <a:chExt cx="0" cy="0"/>
        </a:xfrm>
      </p:grpSpPr>
      <p:sp>
        <p:nvSpPr>
          <p:cNvPr id="840" name="Google Shape;840;p110"/>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Font typeface="Libre Franklin Medium"/>
              <a:buAutoNum type="arabicPeriod"/>
            </a:pPr>
            <a:r>
              <a:rPr lang="fr-FR" dirty="0"/>
              <a:t> Diviser la classe en 3 ou 4 groupes </a:t>
            </a:r>
            <a:endParaRPr dirty="0"/>
          </a:p>
          <a:p>
            <a:pPr marL="228600" lvl="0" indent="-228600" algn="l" rtl="0">
              <a:lnSpc>
                <a:spcPct val="100000"/>
              </a:lnSpc>
              <a:spcBef>
                <a:spcPts val="1000"/>
              </a:spcBef>
              <a:spcAft>
                <a:spcPts val="0"/>
              </a:spcAft>
              <a:buClr>
                <a:schemeClr val="dk1"/>
              </a:buClr>
              <a:buSzPts val="2800"/>
              <a:buFont typeface="Libre Franklin Medium"/>
              <a:buAutoNum type="arabicPeriod"/>
            </a:pPr>
            <a:r>
              <a:rPr lang="fr-FR" dirty="0"/>
              <a:t> Attribuer des rôles :</a:t>
            </a:r>
            <a:endParaRPr dirty="0"/>
          </a:p>
          <a:p>
            <a:pPr marL="685800" lvl="3" indent="-228600" algn="l" rtl="0">
              <a:lnSpc>
                <a:spcPct val="100000"/>
              </a:lnSpc>
              <a:spcBef>
                <a:spcPts val="1000"/>
              </a:spcBef>
              <a:spcAft>
                <a:spcPts val="0"/>
              </a:spcAft>
              <a:buSzPts val="2400"/>
              <a:buFont typeface="Noto Sans Symbols"/>
              <a:buChar char="▪"/>
            </a:pPr>
            <a:r>
              <a:rPr lang="fr-FR" sz="2400" dirty="0"/>
              <a:t>Investigateur (1 personne)</a:t>
            </a:r>
            <a:endParaRPr dirty="0"/>
          </a:p>
          <a:p>
            <a:pPr marL="685800" lvl="3" indent="-228600" algn="l" rtl="0">
              <a:lnSpc>
                <a:spcPct val="100000"/>
              </a:lnSpc>
              <a:spcBef>
                <a:spcPts val="1000"/>
              </a:spcBef>
              <a:spcAft>
                <a:spcPts val="0"/>
              </a:spcAft>
              <a:buSzPts val="2400"/>
              <a:buFont typeface="Noto Sans Symbols"/>
              <a:buChar char="▪"/>
            </a:pPr>
            <a:r>
              <a:rPr lang="fr-FR" sz="2400" dirty="0"/>
              <a:t>Mère du patient (1 personne)</a:t>
            </a:r>
            <a:endParaRPr dirty="0"/>
          </a:p>
          <a:p>
            <a:pPr marL="685800" lvl="3" indent="-228600" algn="l" rtl="0">
              <a:lnSpc>
                <a:spcPct val="100000"/>
              </a:lnSpc>
              <a:spcBef>
                <a:spcPts val="1000"/>
              </a:spcBef>
              <a:spcAft>
                <a:spcPts val="0"/>
              </a:spcAft>
              <a:buSzPts val="2400"/>
              <a:buFont typeface="Noto Sans Symbols"/>
              <a:buChar char="▪"/>
            </a:pPr>
            <a:r>
              <a:rPr lang="fr-FR" sz="2400" dirty="0"/>
              <a:t>Observateurs (2 personnes)</a:t>
            </a:r>
            <a:endParaRPr dirty="0"/>
          </a:p>
          <a:p>
            <a:pPr marL="685800" lvl="3" indent="-228600" algn="l" rtl="0">
              <a:lnSpc>
                <a:spcPct val="100000"/>
              </a:lnSpc>
              <a:spcBef>
                <a:spcPts val="1000"/>
              </a:spcBef>
              <a:spcAft>
                <a:spcPts val="0"/>
              </a:spcAft>
              <a:buSzPts val="2400"/>
              <a:buFont typeface="Noto Sans Symbols"/>
              <a:buChar char="▪"/>
            </a:pPr>
            <a:r>
              <a:rPr lang="fr-FR" sz="2400" dirty="0"/>
              <a:t>Rapporteurs (reste du groupe)</a:t>
            </a:r>
            <a:endParaRPr dirty="0"/>
          </a:p>
          <a:p>
            <a:pPr marL="228600" lvl="0" indent="-228600" algn="l" rtl="0">
              <a:lnSpc>
                <a:spcPct val="100000"/>
              </a:lnSpc>
              <a:spcBef>
                <a:spcPts val="1000"/>
              </a:spcBef>
              <a:spcAft>
                <a:spcPts val="0"/>
              </a:spcAft>
              <a:buClr>
                <a:schemeClr val="dk1"/>
              </a:buClr>
              <a:buSzPts val="2800"/>
              <a:buFont typeface="Libre Franklin Medium"/>
              <a:buAutoNum type="arabicPeriod"/>
            </a:pPr>
            <a:r>
              <a:rPr lang="fr-FR" dirty="0"/>
              <a:t> Lire le scénario</a:t>
            </a:r>
            <a:endParaRPr dirty="0"/>
          </a:p>
        </p:txBody>
      </p:sp>
      <p:sp>
        <p:nvSpPr>
          <p:cNvPr id="841" name="Google Shape;841;p110"/>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Interviewer un cas : Partie 1</a:t>
            </a:r>
            <a:endParaRPr dirty="0">
              <a:latin typeface="Franklin Gothic Medium" panose="020B06030201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46"/>
        <p:cNvGrpSpPr/>
        <p:nvPr/>
      </p:nvGrpSpPr>
      <p:grpSpPr>
        <a:xfrm>
          <a:off x="0" y="0"/>
          <a:ext cx="0" cy="0"/>
          <a:chOff x="0" y="0"/>
          <a:chExt cx="0" cy="0"/>
        </a:xfrm>
      </p:grpSpPr>
      <p:sp>
        <p:nvSpPr>
          <p:cNvPr id="847" name="Google Shape;847;p11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sz="2800"/>
              <a:t>Qui doit être informé ?</a:t>
            </a:r>
            <a:endParaRPr/>
          </a:p>
          <a:p>
            <a:pPr marL="0" lvl="0" indent="0" algn="l" rtl="0">
              <a:lnSpc>
                <a:spcPct val="100000"/>
              </a:lnSpc>
              <a:spcBef>
                <a:spcPts val="1000"/>
              </a:spcBef>
              <a:spcAft>
                <a:spcPts val="0"/>
              </a:spcAft>
              <a:buClr>
                <a:schemeClr val="dk1"/>
              </a:buClr>
              <a:buSzPts val="2800"/>
              <a:buNone/>
            </a:pPr>
            <a:endParaRPr/>
          </a:p>
          <a:p>
            <a:pPr marL="228600" lvl="0" indent="-50800" algn="l" rtl="0">
              <a:lnSpc>
                <a:spcPct val="100000"/>
              </a:lnSpc>
              <a:spcBef>
                <a:spcPts val="1000"/>
              </a:spcBef>
              <a:spcAft>
                <a:spcPts val="0"/>
              </a:spcAft>
              <a:buClr>
                <a:schemeClr val="dk1"/>
              </a:buClr>
              <a:buSzPts val="2800"/>
              <a:buNone/>
            </a:pPr>
            <a:endParaRPr/>
          </a:p>
        </p:txBody>
      </p:sp>
      <p:sp>
        <p:nvSpPr>
          <p:cNvPr id="848" name="Google Shape;848;p111"/>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Interviewer un cas : Partie 2</a:t>
            </a:r>
            <a:endParaRPr dirty="0">
              <a:latin typeface="Franklin Gothic Medium" panose="020B0603020102020204" pitchFamily="34" charset="0"/>
            </a:endParaRPr>
          </a:p>
        </p:txBody>
      </p:sp>
      <p:graphicFrame>
        <p:nvGraphicFramePr>
          <p:cNvPr id="849" name="Google Shape;849;p111"/>
          <p:cNvGraphicFramePr/>
          <p:nvPr>
            <p:extLst>
              <p:ext uri="{D42A27DB-BD31-4B8C-83A1-F6EECF244321}">
                <p14:modId xmlns:p14="http://schemas.microsoft.com/office/powerpoint/2010/main" val="1333928575"/>
              </p:ext>
            </p:extLst>
          </p:nvPr>
        </p:nvGraphicFramePr>
        <p:xfrm>
          <a:off x="1633864" y="2057366"/>
          <a:ext cx="8634929" cy="4060800"/>
        </p:xfrm>
        <a:graphic>
          <a:graphicData uri="http://schemas.openxmlformats.org/drawingml/2006/table">
            <a:tbl>
              <a:tblPr firstRow="1" bandRow="1">
                <a:noFill/>
                <a:tableStyleId>{135946AE-53C0-453C-8A49-E96590A90E50}</a:tableStyleId>
              </a:tblPr>
              <a:tblGrid>
                <a:gridCol w="3095271">
                  <a:extLst>
                    <a:ext uri="{9D8B030D-6E8A-4147-A177-3AD203B41FA5}">
                      <a16:colId xmlns:a16="http://schemas.microsoft.com/office/drawing/2014/main" val="20000"/>
                    </a:ext>
                  </a:extLst>
                </a:gridCol>
                <a:gridCol w="2100543">
                  <a:extLst>
                    <a:ext uri="{9D8B030D-6E8A-4147-A177-3AD203B41FA5}">
                      <a16:colId xmlns:a16="http://schemas.microsoft.com/office/drawing/2014/main" val="20001"/>
                    </a:ext>
                  </a:extLst>
                </a:gridCol>
                <a:gridCol w="1642683">
                  <a:extLst>
                    <a:ext uri="{9D8B030D-6E8A-4147-A177-3AD203B41FA5}">
                      <a16:colId xmlns:a16="http://schemas.microsoft.com/office/drawing/2014/main" val="20002"/>
                    </a:ext>
                  </a:extLst>
                </a:gridCol>
                <a:gridCol w="1796432">
                  <a:extLst>
                    <a:ext uri="{9D8B030D-6E8A-4147-A177-3AD203B41FA5}">
                      <a16:colId xmlns:a16="http://schemas.microsoft.com/office/drawing/2014/main" val="20003"/>
                    </a:ext>
                  </a:extLst>
                </a:gridCol>
              </a:tblGrid>
              <a:tr h="921600">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dirty="0">
                          <a:solidFill>
                            <a:schemeClr val="dk1"/>
                          </a:solidFill>
                          <a:latin typeface="Arial"/>
                          <a:ea typeface="Arial"/>
                          <a:cs typeface="Arial"/>
                          <a:sym typeface="Arial"/>
                        </a:rPr>
                        <a:t>Dirigeants de l'école</a:t>
                      </a:r>
                      <a:endParaRPr dirty="0"/>
                    </a:p>
                  </a:txBody>
                  <a:tcPr marL="99400" marR="9940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dirty="0">
                          <a:solidFill>
                            <a:schemeClr val="dk1"/>
                          </a:solidFill>
                          <a:latin typeface="Arial"/>
                          <a:ea typeface="Arial"/>
                          <a:cs typeface="Arial"/>
                          <a:sym typeface="Arial"/>
                        </a:rPr>
                        <a:t>Parents</a:t>
                      </a:r>
                      <a:endParaRPr sz="2000" b="1" i="0" u="none" strike="noStrike" cap="none" dirty="0">
                        <a:solidFill>
                          <a:schemeClr val="dk1"/>
                        </a:solidFill>
                        <a:latin typeface="Arial"/>
                        <a:ea typeface="Arial"/>
                        <a:cs typeface="Arial"/>
                        <a:sym typeface="Arial"/>
                      </a:endParaRPr>
                    </a:p>
                  </a:txBody>
                  <a:tcPr marL="99400" marR="9940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dirty="0">
                          <a:solidFill>
                            <a:schemeClr val="dk1"/>
                          </a:solidFill>
                          <a:latin typeface="Arial"/>
                          <a:ea typeface="Arial"/>
                          <a:cs typeface="Arial"/>
                          <a:sym typeface="Arial"/>
                        </a:rPr>
                        <a:t>Médias</a:t>
                      </a:r>
                      <a:endParaRPr sz="2000" b="1" i="0" u="none" strike="noStrike" cap="none" dirty="0">
                        <a:solidFill>
                          <a:schemeClr val="dk1"/>
                        </a:solidFill>
                        <a:latin typeface="Arial"/>
                        <a:ea typeface="Arial"/>
                        <a:cs typeface="Arial"/>
                        <a:sym typeface="Arial"/>
                      </a:endParaRPr>
                    </a:p>
                  </a:txBody>
                  <a:tcPr marL="99400" marR="9940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739200">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dirty="0">
                          <a:solidFill>
                            <a:schemeClr val="dk1"/>
                          </a:solidFill>
                          <a:latin typeface="Arial"/>
                          <a:ea typeface="Arial"/>
                          <a:cs typeface="Arial"/>
                          <a:sym typeface="Arial"/>
                        </a:rPr>
                        <a:t>Faits concernant </a:t>
                      </a:r>
                      <a:br>
                        <a:rPr lang="fr-FR" sz="2000" b="1" u="none" strike="noStrike" cap="none" dirty="0">
                          <a:solidFill>
                            <a:schemeClr val="dk1"/>
                          </a:solidFill>
                          <a:latin typeface="Arial"/>
                          <a:ea typeface="Arial"/>
                          <a:cs typeface="Arial"/>
                          <a:sym typeface="Arial"/>
                        </a:rPr>
                      </a:br>
                      <a:r>
                        <a:rPr lang="fr-FR" sz="2000" b="1" u="none" strike="noStrike" cap="none" dirty="0">
                          <a:solidFill>
                            <a:schemeClr val="dk1"/>
                          </a:solidFill>
                          <a:latin typeface="Arial"/>
                          <a:ea typeface="Arial"/>
                          <a:cs typeface="Arial"/>
                          <a:sym typeface="Arial"/>
                        </a:rPr>
                        <a:t>la méningite</a:t>
                      </a:r>
                      <a:endParaRPr sz="2000" b="1" i="0" u="none" strike="noStrike" cap="none" dirty="0">
                        <a:solidFill>
                          <a:schemeClr val="dk1"/>
                        </a:solidFill>
                        <a:latin typeface="Arial"/>
                        <a:ea typeface="Arial"/>
                        <a:cs typeface="Arial"/>
                        <a:sym typeface="Arial"/>
                      </a:endParaRPr>
                    </a:p>
                  </a:txBody>
                  <a:tcPr marL="99400" marR="9940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21600">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Risque de maladie dans la communauté</a:t>
                      </a:r>
                      <a:endParaRPr sz="2000" b="1" i="0" u="none" strike="noStrike" cap="none">
                        <a:solidFill>
                          <a:schemeClr val="dk1"/>
                        </a:solidFill>
                        <a:latin typeface="Arial"/>
                        <a:ea typeface="Arial"/>
                        <a:cs typeface="Arial"/>
                        <a:sym typeface="Arial"/>
                      </a:endParaRPr>
                    </a:p>
                  </a:txBody>
                  <a:tcPr marL="99400" marR="9940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00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739200">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Identité de l'enfant</a:t>
                      </a:r>
                      <a:endParaRPr sz="2000" b="1" i="0" u="none" strike="noStrike" cap="none">
                        <a:solidFill>
                          <a:schemeClr val="dk1"/>
                        </a:solidFill>
                        <a:latin typeface="Arial"/>
                        <a:ea typeface="Arial"/>
                        <a:cs typeface="Arial"/>
                        <a:sym typeface="Arial"/>
                      </a:endParaRPr>
                    </a:p>
                  </a:txBody>
                  <a:tcPr marL="99400" marR="9940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739200">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État clinique de l'enfant</a:t>
                      </a:r>
                      <a:endParaRPr sz="2000" b="1" i="0" u="none" strike="noStrike" cap="none">
                        <a:solidFill>
                          <a:schemeClr val="dk1"/>
                        </a:solidFill>
                        <a:latin typeface="Arial"/>
                        <a:ea typeface="Arial"/>
                        <a:cs typeface="Arial"/>
                        <a:sym typeface="Arial"/>
                      </a:endParaRPr>
                    </a:p>
                  </a:txBody>
                  <a:tcPr marL="99400" marR="9940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00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2000" dirty="0">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54"/>
        <p:cNvGrpSpPr/>
        <p:nvPr/>
      </p:nvGrpSpPr>
      <p:grpSpPr>
        <a:xfrm>
          <a:off x="0" y="0"/>
          <a:ext cx="0" cy="0"/>
          <a:chOff x="0" y="0"/>
          <a:chExt cx="0" cy="0"/>
        </a:xfrm>
      </p:grpSpPr>
      <p:sp>
        <p:nvSpPr>
          <p:cNvPr id="855" name="Google Shape;855;p112"/>
          <p:cNvSpPr txBox="1">
            <a:spLocks noGrp="1"/>
          </p:cNvSpPr>
          <p:nvPr>
            <p:ph type="body" idx="1"/>
          </p:nvPr>
        </p:nvSpPr>
        <p:spPr>
          <a:xfrm>
            <a:off x="838199" y="1478857"/>
            <a:ext cx="10904621"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sz="2800" dirty="0"/>
              <a:t>Comment le concept </a:t>
            </a:r>
            <a:r>
              <a:rPr lang="fr-FR" dirty="0"/>
              <a:t>Une Seule Santé</a:t>
            </a:r>
            <a:r>
              <a:rPr lang="fr-FR" sz="2800" dirty="0"/>
              <a:t> est-il appliqué dans cette étude de cas ?</a:t>
            </a:r>
            <a:endParaRPr dirty="0"/>
          </a:p>
          <a:p>
            <a:pPr marL="0" lvl="0" indent="0" algn="l" rtl="0">
              <a:lnSpc>
                <a:spcPct val="100000"/>
              </a:lnSpc>
              <a:spcBef>
                <a:spcPts val="1000"/>
              </a:spcBef>
              <a:spcAft>
                <a:spcPts val="0"/>
              </a:spcAft>
              <a:buClr>
                <a:schemeClr val="dk1"/>
              </a:buClr>
              <a:buSzPts val="2800"/>
              <a:buNone/>
            </a:pPr>
            <a:r>
              <a:rPr lang="fr-FR" sz="2800" dirty="0"/>
              <a:t>Comment l'améliorer ?</a:t>
            </a:r>
            <a:endParaRPr dirty="0"/>
          </a:p>
          <a:p>
            <a:pPr marL="0" lvl="0" indent="0" algn="l" rtl="0">
              <a:lnSpc>
                <a:spcPct val="100000"/>
              </a:lnSpc>
              <a:spcBef>
                <a:spcPts val="1000"/>
              </a:spcBef>
              <a:spcAft>
                <a:spcPts val="0"/>
              </a:spcAft>
              <a:buClr>
                <a:schemeClr val="dk1"/>
              </a:buClr>
              <a:buSzPts val="2800"/>
              <a:buNone/>
            </a:pPr>
            <a:endParaRPr dirty="0"/>
          </a:p>
          <a:p>
            <a:pPr marL="228600" lvl="0" indent="-228600" algn="l" rtl="0">
              <a:lnSpc>
                <a:spcPct val="100000"/>
              </a:lnSpc>
              <a:spcBef>
                <a:spcPts val="1000"/>
              </a:spcBef>
              <a:spcAft>
                <a:spcPts val="0"/>
              </a:spcAft>
              <a:buClr>
                <a:schemeClr val="dk1"/>
              </a:buClr>
              <a:buSzPts val="2800"/>
              <a:buNone/>
            </a:pPr>
            <a:endParaRPr dirty="0"/>
          </a:p>
          <a:p>
            <a:pPr marL="228600" lvl="0" indent="-228600" rtl="0">
              <a:lnSpc>
                <a:spcPct val="100000"/>
              </a:lnSpc>
              <a:spcBef>
                <a:spcPts val="1000"/>
              </a:spcBef>
              <a:spcAft>
                <a:spcPts val="0"/>
              </a:spcAft>
              <a:buClr>
                <a:schemeClr val="dk1"/>
              </a:buClr>
              <a:buSzPts val="2800"/>
              <a:buNone/>
            </a:pPr>
            <a:r>
              <a:rPr lang="fr-FR" dirty="0"/>
              <a:t>Quel est le rôle des laborantins et des spécialistes de l'environnement dans la surveillance de la méningite ?</a:t>
            </a:r>
            <a:endParaRPr dirty="0"/>
          </a:p>
          <a:p>
            <a:pPr marL="0" lvl="0" indent="0" algn="l" rtl="0">
              <a:lnSpc>
                <a:spcPct val="100000"/>
              </a:lnSpc>
              <a:spcBef>
                <a:spcPts val="1000"/>
              </a:spcBef>
              <a:spcAft>
                <a:spcPts val="0"/>
              </a:spcAft>
              <a:buClr>
                <a:schemeClr val="dk1"/>
              </a:buClr>
              <a:buSzPts val="2800"/>
              <a:buNone/>
            </a:pPr>
            <a:endParaRPr dirty="0"/>
          </a:p>
        </p:txBody>
      </p:sp>
      <p:sp>
        <p:nvSpPr>
          <p:cNvPr id="856" name="Google Shape;856;p112"/>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Interviewer un cas : Partie 3</a:t>
            </a:r>
            <a:endParaRPr dirty="0">
              <a:latin typeface="Franklin Gothic Medium" panose="020B06030201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61"/>
        <p:cNvGrpSpPr/>
        <p:nvPr/>
      </p:nvGrpSpPr>
      <p:grpSpPr>
        <a:xfrm>
          <a:off x="0" y="0"/>
          <a:ext cx="0" cy="0"/>
          <a:chOff x="0" y="0"/>
          <a:chExt cx="0" cy="0"/>
        </a:xfrm>
      </p:grpSpPr>
      <p:sp>
        <p:nvSpPr>
          <p:cNvPr id="862" name="Google Shape;862;p11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400"/>
              <a:buChar char="•"/>
            </a:pPr>
            <a:r>
              <a:rPr lang="fr-FR" sz="2400" dirty="0">
                <a:latin typeface="Arial"/>
                <a:ea typeface="Arial"/>
                <a:cs typeface="Arial"/>
                <a:sym typeface="Arial"/>
              </a:rPr>
              <a:t>Les microbiologistes et les laborantins aident à surveiller la résistance aux antimicrobiens et à orienter la prise de décision</a:t>
            </a:r>
            <a:endParaRPr dirty="0"/>
          </a:p>
          <a:p>
            <a:pPr marL="228600" lvl="0" indent="-228600" algn="l" rtl="0">
              <a:lnSpc>
                <a:spcPct val="100000"/>
              </a:lnSpc>
              <a:spcBef>
                <a:spcPts val="1000"/>
              </a:spcBef>
              <a:spcAft>
                <a:spcPts val="0"/>
              </a:spcAft>
              <a:buClr>
                <a:schemeClr val="dk1"/>
              </a:buClr>
              <a:buSzPts val="2400"/>
              <a:buChar char="•"/>
            </a:pPr>
            <a:r>
              <a:rPr lang="fr-FR" sz="2400" dirty="0">
                <a:latin typeface="Arial"/>
                <a:ea typeface="Arial"/>
                <a:cs typeface="Arial"/>
                <a:sym typeface="Arial"/>
              </a:rPr>
              <a:t>Les travailleurs de l'environnement et les experts en climatologie aident à prévoir les tendances saisonnières et à prévenir les épidémies</a:t>
            </a:r>
            <a:endParaRPr sz="2400" dirty="0"/>
          </a:p>
          <a:p>
            <a:pPr marL="0" lvl="0" indent="0" algn="l" rtl="0">
              <a:lnSpc>
                <a:spcPct val="100000"/>
              </a:lnSpc>
              <a:spcBef>
                <a:spcPts val="1000"/>
              </a:spcBef>
              <a:spcAft>
                <a:spcPts val="0"/>
              </a:spcAft>
              <a:buClr>
                <a:schemeClr val="dk1"/>
              </a:buClr>
              <a:buSzPts val="2400"/>
              <a:buNone/>
            </a:pPr>
            <a:endParaRPr sz="2400" dirty="0"/>
          </a:p>
        </p:txBody>
      </p:sp>
      <p:sp>
        <p:nvSpPr>
          <p:cNvPr id="863" name="Google Shape;863;p113"/>
          <p:cNvSpPr txBox="1">
            <a:spLocks noGrp="1"/>
          </p:cNvSpPr>
          <p:nvPr>
            <p:ph type="title"/>
          </p:nvPr>
        </p:nvSpPr>
        <p:spPr>
          <a:xfrm>
            <a:off x="838200" y="447675"/>
            <a:ext cx="9752215" cy="800100"/>
          </a:xfrm>
          <a:prstGeom prst="rect">
            <a:avLst/>
          </a:prstGeom>
          <a:solidFill>
            <a:srgbClr val="FEE599"/>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Interviewer un cas : Partie 3 Réponse</a:t>
            </a:r>
            <a:endParaRPr dirty="0">
              <a:latin typeface="Franklin Gothic Medium" panose="020B0603020102020204" pitchFamily="34" charset="0"/>
            </a:endParaRPr>
          </a:p>
        </p:txBody>
      </p:sp>
      <p:pic>
        <p:nvPicPr>
          <p:cNvPr id="864" name="Google Shape;864;p113"/>
          <p:cNvPicPr preferRelativeResize="0"/>
          <p:nvPr/>
        </p:nvPicPr>
        <p:blipFill rotWithShape="1">
          <a:blip r:embed="rId3">
            <a:alphaModFix/>
          </a:blip>
          <a:srcRect/>
          <a:stretch/>
        </p:blipFill>
        <p:spPr>
          <a:xfrm>
            <a:off x="3670602" y="3429000"/>
            <a:ext cx="4087409" cy="3065557"/>
          </a:xfrm>
          <a:prstGeom prst="rect">
            <a:avLst/>
          </a:prstGeom>
          <a:noFill/>
          <a:ln w="12700">
            <a:solidFill>
              <a:schemeClr val="tx1"/>
            </a:solid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69"/>
        <p:cNvGrpSpPr/>
        <p:nvPr/>
      </p:nvGrpSpPr>
      <p:grpSpPr>
        <a:xfrm>
          <a:off x="0" y="0"/>
          <a:ext cx="0" cy="0"/>
          <a:chOff x="0" y="0"/>
          <a:chExt cx="0" cy="0"/>
        </a:xfrm>
      </p:grpSpPr>
      <p:sp>
        <p:nvSpPr>
          <p:cNvPr id="870" name="Google Shape;870;p114"/>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Enquête sur les cas d'animaux</a:t>
            </a:r>
            <a:endParaRPr dirty="0">
              <a:latin typeface="Franklin Gothic Medium" panose="020B0603020102020204" pitchFamily="34" charset="0"/>
            </a:endParaRPr>
          </a:p>
        </p:txBody>
      </p:sp>
      <p:sp>
        <p:nvSpPr>
          <p:cNvPr id="871" name="Google Shape;871;p114"/>
          <p:cNvSpPr txBox="1">
            <a:spLocks noGrp="1"/>
          </p:cNvSpPr>
          <p:nvPr>
            <p:ph type="body" idx="1"/>
          </p:nvPr>
        </p:nvSpPr>
        <p:spPr>
          <a:xfrm>
            <a:off x="838200" y="1478857"/>
            <a:ext cx="10515600" cy="4921943"/>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dirty="0"/>
              <a:t>Plutôt que de parler de méningite, imaginez que vous ayez un cas de zoonose chez un agriculteur et que vous sachiez que la maladie peut être transmise par divers animaux, y compris le bétail, les rongeurs et les animaux de compagnie.</a:t>
            </a:r>
            <a:endParaRPr dirty="0"/>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dirty="0"/>
              <a:t>En quoi votre enquête diffère-t-elle ?</a:t>
            </a:r>
            <a:endParaRPr dirty="0"/>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dirty="0"/>
              <a:t>Qui d'autre pourriez-vous interviewer ? </a:t>
            </a:r>
            <a:endParaRPr dirty="0"/>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dirty="0"/>
              <a:t>Quelles informations supplémentaires votre équipe </a:t>
            </a:r>
            <a:br>
              <a:rPr lang="fr-FR" dirty="0"/>
            </a:br>
            <a:r>
              <a:rPr lang="fr-FR" dirty="0"/>
              <a:t>pourrait-elle recueillir ?</a:t>
            </a:r>
            <a:endParaRPr dirty="0"/>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dirty="0"/>
              <a:t>La confidentialité est-elle un problème lors d'une enquête sur une flambée impliquant des animaux ?</a:t>
            </a:r>
            <a:endParaRPr dirty="0"/>
          </a:p>
          <a:p>
            <a:pPr marL="228600" lvl="0" indent="-50800" algn="l" rtl="0">
              <a:lnSpc>
                <a:spcPct val="100000"/>
              </a:lnSpc>
              <a:spcBef>
                <a:spcPts val="1000"/>
              </a:spcBef>
              <a:spcAft>
                <a:spcPts val="0"/>
              </a:spcAft>
              <a:buClr>
                <a:schemeClr val="dk1"/>
              </a:buClr>
              <a:buSzPts val="2800"/>
              <a:buNone/>
            </a:pP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76"/>
        <p:cNvGrpSpPr/>
        <p:nvPr/>
      </p:nvGrpSpPr>
      <p:grpSpPr>
        <a:xfrm>
          <a:off x="0" y="0"/>
          <a:ext cx="0" cy="0"/>
          <a:chOff x="0" y="0"/>
          <a:chExt cx="0" cy="0"/>
        </a:xfrm>
      </p:grpSpPr>
      <p:sp>
        <p:nvSpPr>
          <p:cNvPr id="877" name="Google Shape;877;p11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800" dirty="0"/>
              <a:t>Les investigations de cas constituent une « action</a:t>
            </a:r>
            <a:r>
              <a:rPr lang="fr-FR" dirty="0"/>
              <a:t> »</a:t>
            </a:r>
            <a:r>
              <a:rPr lang="fr-FR" sz="2800" dirty="0"/>
              <a:t> importante dans le cycle de surveillance</a:t>
            </a:r>
            <a:endParaRPr dirty="0"/>
          </a:p>
          <a:p>
            <a:pPr marL="228600" lvl="0" indent="-228600" algn="l" rtl="0">
              <a:lnSpc>
                <a:spcPct val="100000"/>
              </a:lnSpc>
              <a:spcBef>
                <a:spcPts val="1000"/>
              </a:spcBef>
              <a:spcAft>
                <a:spcPts val="0"/>
              </a:spcAft>
              <a:buClr>
                <a:schemeClr val="dk1"/>
              </a:buClr>
              <a:buSzPts val="2800"/>
              <a:buChar char="•"/>
            </a:pPr>
            <a:r>
              <a:rPr lang="fr-FR" sz="2800" dirty="0"/>
              <a:t>Les enquêtes sur les cas doivent porter sur les maladies hautement prioritaires, les maladies requises par le RSI et les maladies présentant une morbidité ou une mortalité élevée ou un risque important de propagation</a:t>
            </a:r>
            <a:endParaRPr dirty="0"/>
          </a:p>
          <a:p>
            <a:pPr marL="228600" lvl="0" indent="-228600" algn="l" rtl="0">
              <a:lnSpc>
                <a:spcPct val="100000"/>
              </a:lnSpc>
              <a:spcBef>
                <a:spcPts val="1000"/>
              </a:spcBef>
              <a:spcAft>
                <a:spcPts val="0"/>
              </a:spcAft>
              <a:buClr>
                <a:schemeClr val="dk1"/>
              </a:buClr>
              <a:buSzPts val="2800"/>
              <a:buChar char="•"/>
            </a:pPr>
            <a:r>
              <a:rPr lang="fr-FR" sz="2800" dirty="0"/>
              <a:t>Les enquêtes et les entretiens doivent être menés de manière professionnelle et respectueuse</a:t>
            </a:r>
            <a:endParaRPr dirty="0"/>
          </a:p>
        </p:txBody>
      </p:sp>
      <p:sp>
        <p:nvSpPr>
          <p:cNvPr id="878" name="Google Shape;878;p11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Résumé</a:t>
            </a:r>
            <a:endParaRPr dirty="0">
              <a:latin typeface="Franklin Gothic Medium" panose="020B06030201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49"/>
        <p:cNvGrpSpPr/>
        <p:nvPr/>
      </p:nvGrpSpPr>
      <p:grpSpPr>
        <a:xfrm>
          <a:off x="0" y="0"/>
          <a:ext cx="0" cy="0"/>
          <a:chOff x="0" y="0"/>
          <a:chExt cx="0" cy="0"/>
        </a:xfrm>
      </p:grpSpPr>
      <p:sp>
        <p:nvSpPr>
          <p:cNvPr id="650" name="Google Shape;650;p8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dirty="0"/>
              <a:t>À la fin de cette leçon, vous pourrez :</a:t>
            </a:r>
            <a:endParaRPr b="1" dirty="0">
              <a:solidFill>
                <a:srgbClr val="000000"/>
              </a:solidFill>
            </a:endParaRPr>
          </a:p>
          <a:p>
            <a:pPr marL="228600" lvl="0" indent="-228600" algn="l" rtl="0">
              <a:lnSpc>
                <a:spcPct val="100000"/>
              </a:lnSpc>
              <a:spcBef>
                <a:spcPts val="1000"/>
              </a:spcBef>
              <a:spcAft>
                <a:spcPts val="0"/>
              </a:spcAft>
              <a:buClr>
                <a:schemeClr val="dk1"/>
              </a:buClr>
              <a:buSzPts val="2800"/>
              <a:buFont typeface="Arial"/>
              <a:buChar char="•"/>
            </a:pPr>
            <a:r>
              <a:rPr lang="fr-FR" b="0" dirty="0"/>
              <a:t>Décrire les raisons de mener une enquête sur un cas </a:t>
            </a:r>
            <a:endParaRPr dirty="0"/>
          </a:p>
          <a:p>
            <a:pPr marL="228600" lvl="0" indent="-228600" algn="l" rtl="0">
              <a:lnSpc>
                <a:spcPct val="100000"/>
              </a:lnSpc>
              <a:spcBef>
                <a:spcPts val="1000"/>
              </a:spcBef>
              <a:spcAft>
                <a:spcPts val="0"/>
              </a:spcAft>
              <a:buClr>
                <a:schemeClr val="dk1"/>
              </a:buClr>
              <a:buSzPts val="2800"/>
              <a:buFont typeface="Arial"/>
              <a:buChar char="•"/>
            </a:pPr>
            <a:r>
              <a:rPr lang="fr-FR" b="0" dirty="0"/>
              <a:t>Interroger un patient de manière professionnelle</a:t>
            </a:r>
            <a:endParaRPr dirty="0"/>
          </a:p>
          <a:p>
            <a:pPr marL="228600" lvl="0" indent="-228600" algn="l" rtl="0">
              <a:lnSpc>
                <a:spcPct val="100000"/>
              </a:lnSpc>
              <a:spcBef>
                <a:spcPts val="1000"/>
              </a:spcBef>
              <a:spcAft>
                <a:spcPts val="0"/>
              </a:spcAft>
              <a:buClr>
                <a:schemeClr val="dk1"/>
              </a:buClr>
              <a:buSzPts val="2800"/>
              <a:buFont typeface="Arial"/>
              <a:buChar char="•"/>
            </a:pPr>
            <a:r>
              <a:rPr lang="fr-FR" sz="2800" b="0" dirty="0"/>
              <a:t>Interroger un propriétaire ou un gardien d'animaux de </a:t>
            </a:r>
            <a:br>
              <a:rPr lang="fr-FR" sz="2800" b="0" dirty="0"/>
            </a:br>
            <a:r>
              <a:rPr lang="fr-FR" sz="2800" b="0" dirty="0"/>
              <a:t>manière professionnelle</a:t>
            </a:r>
            <a:endParaRPr dirty="0"/>
          </a:p>
          <a:p>
            <a:pPr marL="228600" lvl="0" indent="-228600" algn="l" rtl="0">
              <a:lnSpc>
                <a:spcPct val="100000"/>
              </a:lnSpc>
              <a:spcBef>
                <a:spcPts val="1000"/>
              </a:spcBef>
              <a:spcAft>
                <a:spcPts val="0"/>
              </a:spcAft>
              <a:buClr>
                <a:schemeClr val="dk1"/>
              </a:buClr>
              <a:buSzPts val="2800"/>
              <a:buFont typeface="Arial"/>
              <a:buChar char="•"/>
            </a:pPr>
            <a:r>
              <a:rPr lang="fr-FR" b="0" dirty="0"/>
              <a:t>Appliquer les principes d’une Seule Santé à une investigation</a:t>
            </a:r>
            <a:endParaRPr dirty="0"/>
          </a:p>
          <a:p>
            <a:pPr marL="0" lvl="0" indent="0" algn="l" rtl="0">
              <a:lnSpc>
                <a:spcPct val="100000"/>
              </a:lnSpc>
              <a:spcBef>
                <a:spcPts val="1000"/>
              </a:spcBef>
              <a:spcAft>
                <a:spcPts val="0"/>
              </a:spcAft>
              <a:buClr>
                <a:schemeClr val="dk1"/>
              </a:buClr>
              <a:buSzPts val="2800"/>
              <a:buFont typeface="Arial"/>
              <a:buNone/>
            </a:pPr>
            <a:endParaRP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83"/>
        <p:cNvGrpSpPr/>
        <p:nvPr/>
      </p:nvGrpSpPr>
      <p:grpSpPr>
        <a:xfrm>
          <a:off x="0" y="0"/>
          <a:ext cx="0" cy="0"/>
          <a:chOff x="0" y="0"/>
          <a:chExt cx="0" cy="0"/>
        </a:xfrm>
      </p:grpSpPr>
      <p:sp>
        <p:nvSpPr>
          <p:cNvPr id="884" name="Google Shape;884;p116"/>
          <p:cNvSpPr txBox="1">
            <a:spLocks noGrp="1"/>
          </p:cNvSpPr>
          <p:nvPr>
            <p:ph type="body" idx="1"/>
          </p:nvPr>
        </p:nvSpPr>
        <p:spPr>
          <a:xfrm>
            <a:off x="838200" y="1527843"/>
            <a:ext cx="10515600" cy="314212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Font typeface="Arial"/>
              <a:buChar char="•"/>
            </a:pPr>
            <a:r>
              <a:rPr lang="fr-FR" b="0" dirty="0"/>
              <a:t>Décrire les raisons de mener une enquête sur un cas </a:t>
            </a:r>
            <a:endParaRPr dirty="0"/>
          </a:p>
          <a:p>
            <a:pPr marL="228600" lvl="0" indent="-228600" algn="l" rtl="0">
              <a:lnSpc>
                <a:spcPct val="100000"/>
              </a:lnSpc>
              <a:spcBef>
                <a:spcPts val="1000"/>
              </a:spcBef>
              <a:spcAft>
                <a:spcPts val="0"/>
              </a:spcAft>
              <a:buClr>
                <a:schemeClr val="dk1"/>
              </a:buClr>
              <a:buSzPts val="2800"/>
              <a:buFont typeface="Arial"/>
              <a:buChar char="•"/>
            </a:pPr>
            <a:r>
              <a:rPr lang="fr-FR" b="0" dirty="0"/>
              <a:t>Interroger un patient de manière professionnelle</a:t>
            </a:r>
            <a:endParaRPr dirty="0"/>
          </a:p>
          <a:p>
            <a:pPr marL="228600" lvl="0" indent="-228600" algn="l" rtl="0">
              <a:lnSpc>
                <a:spcPct val="100000"/>
              </a:lnSpc>
              <a:spcBef>
                <a:spcPts val="1000"/>
              </a:spcBef>
              <a:spcAft>
                <a:spcPts val="0"/>
              </a:spcAft>
              <a:buClr>
                <a:schemeClr val="dk1"/>
              </a:buClr>
              <a:buSzPts val="2800"/>
              <a:buFont typeface="Arial"/>
              <a:buChar char="•"/>
            </a:pPr>
            <a:r>
              <a:rPr lang="fr-FR" sz="2800" b="0" dirty="0"/>
              <a:t>Interroger un propriétaire ou un gardien d'animaux de </a:t>
            </a:r>
            <a:br>
              <a:rPr lang="fr-FR" sz="2800" b="0" dirty="0"/>
            </a:br>
            <a:r>
              <a:rPr lang="fr-FR" sz="2800" b="0" dirty="0"/>
              <a:t>manière professionnelle</a:t>
            </a:r>
            <a:endParaRPr dirty="0"/>
          </a:p>
          <a:p>
            <a:pPr marL="228600" lvl="0" indent="-228600" algn="l" rtl="0">
              <a:lnSpc>
                <a:spcPct val="100000"/>
              </a:lnSpc>
              <a:spcBef>
                <a:spcPts val="1000"/>
              </a:spcBef>
              <a:spcAft>
                <a:spcPts val="0"/>
              </a:spcAft>
              <a:buClr>
                <a:schemeClr val="dk1"/>
              </a:buClr>
              <a:buSzPts val="2800"/>
              <a:buFont typeface="Arial"/>
              <a:buChar char="•"/>
            </a:pPr>
            <a:r>
              <a:rPr lang="fr-FR" b="0" dirty="0"/>
              <a:t>Appliquer les principes </a:t>
            </a:r>
            <a:r>
              <a:rPr lang="fr-FR" dirty="0"/>
              <a:t>d’Une Seule Santé</a:t>
            </a:r>
            <a:r>
              <a:rPr lang="fr-FR" b="0" dirty="0"/>
              <a:t> à une </a:t>
            </a:r>
            <a:r>
              <a:rPr lang="fr-FR" dirty="0"/>
              <a:t>investigation</a:t>
            </a:r>
            <a:endParaRPr dirty="0"/>
          </a:p>
        </p:txBody>
      </p:sp>
      <p:sp>
        <p:nvSpPr>
          <p:cNvPr id="885" name="Google Shape;885;p116"/>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Révision des objectifs</a:t>
            </a:r>
            <a:endParaRPr dirty="0">
              <a:latin typeface="Franklin Gothic Medium" panose="020B06030201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sp>
        <p:nvSpPr>
          <p:cNvPr id="656" name="Google Shape;656;p90"/>
          <p:cNvSpPr/>
          <p:nvPr/>
        </p:nvSpPr>
        <p:spPr>
          <a:xfrm>
            <a:off x="1856744" y="2496312"/>
            <a:ext cx="2232029" cy="932688"/>
          </a:xfrm>
          <a:prstGeom prst="roundRect">
            <a:avLst>
              <a:gd name="adj" fmla="val 16667"/>
            </a:avLst>
          </a:prstGeom>
          <a:noFill/>
          <a:ln w="7620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1"/>
        <p:cNvGrpSpPr/>
        <p:nvPr/>
      </p:nvGrpSpPr>
      <p:grpSpPr>
        <a:xfrm>
          <a:off x="0" y="0"/>
          <a:ext cx="0" cy="0"/>
          <a:chOff x="0" y="0"/>
          <a:chExt cx="0" cy="0"/>
        </a:xfrm>
      </p:grpSpPr>
      <p:sp>
        <p:nvSpPr>
          <p:cNvPr id="662" name="Google Shape;662;p9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800"/>
              <a:t>Communication</a:t>
            </a:r>
            <a:endParaRPr/>
          </a:p>
          <a:p>
            <a:pPr marL="228600" lvl="0" indent="-228600" algn="l" rtl="0">
              <a:lnSpc>
                <a:spcPct val="100000"/>
              </a:lnSpc>
              <a:spcBef>
                <a:spcPts val="1000"/>
              </a:spcBef>
              <a:spcAft>
                <a:spcPts val="0"/>
              </a:spcAft>
              <a:buClr>
                <a:schemeClr val="dk1"/>
              </a:buClr>
              <a:buSzPts val="2800"/>
              <a:buChar char="•"/>
            </a:pPr>
            <a:r>
              <a:rPr lang="fr-FR"/>
              <a:t>Investigation</a:t>
            </a:r>
            <a:endParaRPr/>
          </a:p>
          <a:p>
            <a:pPr marL="228600" lvl="0" indent="-228600" algn="l" rtl="0">
              <a:lnSpc>
                <a:spcPct val="100000"/>
              </a:lnSpc>
              <a:spcBef>
                <a:spcPts val="1000"/>
              </a:spcBef>
              <a:spcAft>
                <a:spcPts val="0"/>
              </a:spcAft>
              <a:buClr>
                <a:schemeClr val="dk1"/>
              </a:buClr>
              <a:buSzPts val="2800"/>
              <a:buChar char="•"/>
            </a:pPr>
            <a:r>
              <a:rPr lang="fr-FR" sz="2800"/>
              <a:t>Prévention et contrôle</a:t>
            </a:r>
            <a:endParaRPr/>
          </a:p>
          <a:p>
            <a:pPr marL="0" lvl="0" indent="0" algn="l" rtl="0">
              <a:lnSpc>
                <a:spcPct val="100000"/>
              </a:lnSpc>
              <a:spcBef>
                <a:spcPts val="1000"/>
              </a:spcBef>
              <a:spcAft>
                <a:spcPts val="0"/>
              </a:spcAft>
              <a:buClr>
                <a:schemeClr val="dk1"/>
              </a:buClr>
              <a:buSzPts val="2800"/>
              <a:buNone/>
            </a:pPr>
            <a:endParaRPr sz="2800"/>
          </a:p>
          <a:p>
            <a:pPr marL="0" lvl="0" indent="0" algn="l" rtl="0">
              <a:lnSpc>
                <a:spcPct val="100000"/>
              </a:lnSpc>
              <a:spcBef>
                <a:spcPts val="1000"/>
              </a:spcBef>
              <a:spcAft>
                <a:spcPts val="0"/>
              </a:spcAft>
              <a:buClr>
                <a:schemeClr val="dk1"/>
              </a:buClr>
              <a:buSzPts val="2800"/>
              <a:buNone/>
            </a:pPr>
            <a:endParaRPr sz="2800"/>
          </a:p>
          <a:p>
            <a:pPr marL="0" lvl="0" indent="0" algn="l" rtl="0">
              <a:lnSpc>
                <a:spcPct val="100000"/>
              </a:lnSpc>
              <a:spcBef>
                <a:spcPts val="1000"/>
              </a:spcBef>
              <a:spcAft>
                <a:spcPts val="0"/>
              </a:spcAft>
              <a:buClr>
                <a:schemeClr val="dk1"/>
              </a:buClr>
              <a:buSzPts val="2800"/>
              <a:buNone/>
            </a:pPr>
            <a:endParaRPr sz="2800"/>
          </a:p>
        </p:txBody>
      </p:sp>
      <p:sp>
        <p:nvSpPr>
          <p:cNvPr id="663" name="Google Shape;663;p91"/>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Principaux types d'action (1/3)</a:t>
            </a:r>
            <a:endParaRPr dirty="0">
              <a:latin typeface="Franklin Gothic Medium" panose="020B0603020102020204" pitchFamily="34" charset="0"/>
            </a:endParaRPr>
          </a:p>
        </p:txBody>
      </p:sp>
      <p:grpSp>
        <p:nvGrpSpPr>
          <p:cNvPr id="664" name="Google Shape;664;p91"/>
          <p:cNvGrpSpPr/>
          <p:nvPr/>
        </p:nvGrpSpPr>
        <p:grpSpPr>
          <a:xfrm rot="-360294">
            <a:off x="608861" y="3756954"/>
            <a:ext cx="5680922" cy="2603040"/>
            <a:chOff x="3492959" y="2591168"/>
            <a:chExt cx="6456613" cy="3639415"/>
          </a:xfrm>
        </p:grpSpPr>
        <p:sp>
          <p:nvSpPr>
            <p:cNvPr id="665" name="Google Shape;665;p91"/>
            <p:cNvSpPr/>
            <p:nvPr/>
          </p:nvSpPr>
          <p:spPr>
            <a:xfrm rot="-460768">
              <a:off x="3655594" y="2988076"/>
              <a:ext cx="6131344" cy="2845599"/>
            </a:xfrm>
            <a:prstGeom prst="flowChartDecision">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66" name="Google Shape;666;p91"/>
            <p:cNvSpPr/>
            <p:nvPr/>
          </p:nvSpPr>
          <p:spPr>
            <a:xfrm>
              <a:off x="4998227" y="3751223"/>
              <a:ext cx="3226919" cy="129094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fr-FR" sz="5400" b="1" cap="none">
                  <a:solidFill>
                    <a:schemeClr val="lt1"/>
                  </a:solidFill>
                  <a:latin typeface="Arial"/>
                  <a:ea typeface="Arial"/>
                  <a:cs typeface="Arial"/>
                  <a:sym typeface="Arial"/>
                </a:rPr>
                <a:t>ACTION</a:t>
              </a:r>
              <a:endParaRPr/>
            </a:p>
          </p:txBody>
        </p:sp>
      </p:grpSp>
      <p:pic>
        <p:nvPicPr>
          <p:cNvPr id="667" name="Google Shape;667;p91"/>
          <p:cNvPicPr preferRelativeResize="0"/>
          <p:nvPr/>
        </p:nvPicPr>
        <p:blipFill rotWithShape="1">
          <a:blip r:embed="rId3">
            <a:alphaModFix/>
          </a:blip>
          <a:srcRect t="9414" r="14980"/>
          <a:stretch/>
        </p:blipFill>
        <p:spPr>
          <a:xfrm>
            <a:off x="7787994" y="3719374"/>
            <a:ext cx="3068912" cy="2452413"/>
          </a:xfrm>
          <a:prstGeom prst="rect">
            <a:avLst/>
          </a:prstGeom>
          <a:noFill/>
          <a:ln w="12700" cap="flat" cmpd="sng">
            <a:solidFill>
              <a:schemeClr val="dk1"/>
            </a:solidFill>
            <a:prstDash val="solid"/>
            <a:round/>
            <a:headEnd type="none" w="sm" len="sm"/>
            <a:tailEnd type="none" w="sm" len="sm"/>
          </a:ln>
        </p:spPr>
      </p:pic>
      <p:pic>
        <p:nvPicPr>
          <p:cNvPr id="668" name="Google Shape;668;p91"/>
          <p:cNvPicPr preferRelativeResize="0"/>
          <p:nvPr/>
        </p:nvPicPr>
        <p:blipFill rotWithShape="1">
          <a:blip r:embed="rId4">
            <a:alphaModFix/>
          </a:blip>
          <a:srcRect t="6077"/>
          <a:stretch/>
        </p:blipFill>
        <p:spPr>
          <a:xfrm>
            <a:off x="5717748" y="1383952"/>
            <a:ext cx="3068913" cy="2161806"/>
          </a:xfrm>
          <a:prstGeom prst="rect">
            <a:avLst/>
          </a:prstGeom>
          <a:noFill/>
          <a:ln w="12700" cap="flat" cmpd="sng">
            <a:solidFill>
              <a:schemeClr val="dk1"/>
            </a:solidFill>
            <a:prstDash val="solid"/>
            <a:round/>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Google Shape;674;p92"/>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rgbClr val="D0CECE"/>
              </a:buClr>
              <a:buSzPts val="2800"/>
              <a:buChar char="•"/>
            </a:pPr>
            <a:r>
              <a:rPr lang="fr-FR" sz="2800">
                <a:solidFill>
                  <a:srgbClr val="D0CECE"/>
                </a:solidFill>
              </a:rPr>
              <a:t>Communication</a:t>
            </a:r>
            <a:endParaRPr sz="2800">
              <a:solidFill>
                <a:srgbClr val="D0CECE"/>
              </a:solidFill>
            </a:endParaRPr>
          </a:p>
          <a:p>
            <a:pPr marL="228600" lvl="0" indent="-228600" algn="l" rtl="0">
              <a:lnSpc>
                <a:spcPct val="100000"/>
              </a:lnSpc>
              <a:spcBef>
                <a:spcPts val="1000"/>
              </a:spcBef>
              <a:spcAft>
                <a:spcPts val="0"/>
              </a:spcAft>
              <a:buClr>
                <a:schemeClr val="dk1"/>
              </a:buClr>
              <a:buSzPts val="2800"/>
              <a:buChar char="•"/>
            </a:pPr>
            <a:r>
              <a:rPr lang="fr-FR" b="1"/>
              <a:t>Investigation</a:t>
            </a:r>
            <a:endParaRPr/>
          </a:p>
          <a:p>
            <a:pPr marL="228600" lvl="0" indent="-228600" algn="l" rtl="0">
              <a:lnSpc>
                <a:spcPct val="100000"/>
              </a:lnSpc>
              <a:spcBef>
                <a:spcPts val="1000"/>
              </a:spcBef>
              <a:spcAft>
                <a:spcPts val="0"/>
              </a:spcAft>
              <a:buClr>
                <a:srgbClr val="D0CECE"/>
              </a:buClr>
              <a:buSzPts val="2800"/>
              <a:buChar char="•"/>
            </a:pPr>
            <a:r>
              <a:rPr lang="fr-FR" sz="2800">
                <a:solidFill>
                  <a:srgbClr val="D0CECE"/>
                </a:solidFill>
              </a:rPr>
              <a:t>Prévention et contrôle</a:t>
            </a:r>
            <a:endParaRPr sz="2800">
              <a:solidFill>
                <a:srgbClr val="D0CECE"/>
              </a:solidFill>
            </a:endParaRPr>
          </a:p>
          <a:p>
            <a:pPr marL="0" lvl="0" indent="0" algn="l" rtl="0">
              <a:lnSpc>
                <a:spcPct val="100000"/>
              </a:lnSpc>
              <a:spcBef>
                <a:spcPts val="1000"/>
              </a:spcBef>
              <a:spcAft>
                <a:spcPts val="0"/>
              </a:spcAft>
              <a:buClr>
                <a:schemeClr val="dk1"/>
              </a:buClr>
              <a:buSzPts val="2800"/>
              <a:buNone/>
            </a:pPr>
            <a:endParaRPr sz="2800"/>
          </a:p>
          <a:p>
            <a:pPr marL="0" lvl="0" indent="0" algn="l" rtl="0">
              <a:lnSpc>
                <a:spcPct val="100000"/>
              </a:lnSpc>
              <a:spcBef>
                <a:spcPts val="1000"/>
              </a:spcBef>
              <a:spcAft>
                <a:spcPts val="0"/>
              </a:spcAft>
              <a:buClr>
                <a:schemeClr val="dk1"/>
              </a:buClr>
              <a:buSzPts val="2800"/>
              <a:buNone/>
            </a:pPr>
            <a:endParaRPr sz="2800"/>
          </a:p>
          <a:p>
            <a:pPr marL="0" lvl="0" indent="0" algn="l" rtl="0">
              <a:lnSpc>
                <a:spcPct val="100000"/>
              </a:lnSpc>
              <a:spcBef>
                <a:spcPts val="1000"/>
              </a:spcBef>
              <a:spcAft>
                <a:spcPts val="0"/>
              </a:spcAft>
              <a:buClr>
                <a:schemeClr val="dk1"/>
              </a:buClr>
              <a:buSzPts val="2800"/>
              <a:buNone/>
            </a:pPr>
            <a:endParaRPr sz="2800"/>
          </a:p>
        </p:txBody>
      </p:sp>
      <p:sp>
        <p:nvSpPr>
          <p:cNvPr id="675" name="Google Shape;675;p9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Principaux types d'action (2/3)</a:t>
            </a:r>
            <a:endParaRPr dirty="0">
              <a:latin typeface="Franklin Gothic Medium" panose="020B0603020102020204" pitchFamily="34" charset="0"/>
            </a:endParaRPr>
          </a:p>
        </p:txBody>
      </p:sp>
      <p:sp>
        <p:nvSpPr>
          <p:cNvPr id="676" name="Google Shape;676;p92"/>
          <p:cNvSpPr txBox="1"/>
          <p:nvPr/>
        </p:nvSpPr>
        <p:spPr>
          <a:xfrm>
            <a:off x="6347801" y="2147028"/>
            <a:ext cx="4922520" cy="2895600"/>
          </a:xfrm>
          <a:prstGeom prst="rect">
            <a:avLst/>
          </a:prstGeom>
          <a:noFill/>
          <a:ln>
            <a:noFill/>
          </a:ln>
        </p:spPr>
        <p:txBody>
          <a:bodyPr spcFirstLastPara="1" wrap="square" lIns="91425" tIns="45700" rIns="91425" bIns="45700" anchor="t" anchorCtr="0">
            <a:noAutofit/>
          </a:bodyPr>
          <a:lstStyle/>
          <a:p>
            <a:pPr marL="228600" marR="0" lvl="0" indent="-228600" algn="l" rtl="0">
              <a:lnSpc>
                <a:spcPct val="100000"/>
              </a:lnSpc>
              <a:spcBef>
                <a:spcPts val="0"/>
              </a:spcBef>
              <a:spcAft>
                <a:spcPts val="0"/>
              </a:spcAft>
              <a:buClr>
                <a:schemeClr val="dk1"/>
              </a:buClr>
              <a:buSzPts val="2800"/>
              <a:buFont typeface="Arial"/>
              <a:buChar char="•"/>
            </a:pPr>
            <a:r>
              <a:rPr lang="fr-FR" sz="2800" dirty="0">
                <a:solidFill>
                  <a:schemeClr val="dk1"/>
                </a:solidFill>
                <a:latin typeface="Arial"/>
                <a:ea typeface="Arial"/>
                <a:cs typeface="Arial"/>
                <a:sym typeface="Arial"/>
              </a:rPr>
              <a:t>Enquête sur un cas</a:t>
            </a:r>
            <a:endParaRPr dirty="0"/>
          </a:p>
          <a:p>
            <a:pPr marL="685800" marR="0" lvl="1" indent="-228600" algn="l" rtl="0">
              <a:lnSpc>
                <a:spcPct val="100000"/>
              </a:lnSpc>
              <a:spcBef>
                <a:spcPts val="1000"/>
              </a:spcBef>
              <a:spcAft>
                <a:spcPts val="0"/>
              </a:spcAft>
              <a:buClr>
                <a:srgbClr val="109648"/>
              </a:buClr>
              <a:buSzPts val="2400"/>
              <a:buFont typeface="Noto Sans Symbols"/>
              <a:buChar char="▪"/>
            </a:pPr>
            <a:r>
              <a:rPr lang="fr-FR" sz="2400" b="0" i="0" u="none" strike="noStrike" cap="none" dirty="0">
                <a:solidFill>
                  <a:schemeClr val="dk1"/>
                </a:solidFill>
                <a:latin typeface="Arial"/>
                <a:ea typeface="Arial"/>
                <a:cs typeface="Arial"/>
                <a:sym typeface="Arial"/>
              </a:rPr>
              <a:t>Confirmation en laboratoire</a:t>
            </a:r>
            <a:endParaRPr dirty="0"/>
          </a:p>
          <a:p>
            <a:pPr marL="228600" marR="0" lvl="0" indent="-228600" algn="l" rtl="0">
              <a:lnSpc>
                <a:spcPct val="100000"/>
              </a:lnSpc>
              <a:spcBef>
                <a:spcPts val="1000"/>
              </a:spcBef>
              <a:spcAft>
                <a:spcPts val="0"/>
              </a:spcAft>
              <a:buClr>
                <a:schemeClr val="dk1"/>
              </a:buClr>
              <a:buSzPts val="2800"/>
              <a:buFont typeface="Arial"/>
              <a:buChar char="•"/>
            </a:pPr>
            <a:r>
              <a:rPr lang="fr-FR" sz="2800" dirty="0">
                <a:solidFill>
                  <a:schemeClr val="dk1"/>
                </a:solidFill>
                <a:latin typeface="Arial"/>
                <a:ea typeface="Arial"/>
                <a:cs typeface="Arial"/>
                <a:sym typeface="Arial"/>
              </a:rPr>
              <a:t>Enquête sur l'épidémie</a:t>
            </a:r>
            <a:endParaRPr dirty="0"/>
          </a:p>
          <a:p>
            <a:pPr marL="228600" marR="0" lvl="0" indent="-228600" algn="l" rtl="0">
              <a:lnSpc>
                <a:spcPct val="100000"/>
              </a:lnSpc>
              <a:spcBef>
                <a:spcPts val="1000"/>
              </a:spcBef>
              <a:spcAft>
                <a:spcPts val="0"/>
              </a:spcAft>
              <a:buClr>
                <a:schemeClr val="dk1"/>
              </a:buClr>
              <a:buSzPts val="2800"/>
              <a:buFont typeface="Arial"/>
              <a:buChar char="•"/>
            </a:pPr>
            <a:r>
              <a:rPr lang="fr-FR" sz="2800" dirty="0">
                <a:solidFill>
                  <a:schemeClr val="dk1"/>
                </a:solidFill>
                <a:latin typeface="Arial"/>
                <a:ea typeface="Arial"/>
                <a:cs typeface="Arial"/>
                <a:sym typeface="Arial"/>
              </a:rPr>
              <a:t>Intensification et/ou surveillance alternative    des maladies</a:t>
            </a:r>
            <a:endParaRPr dirty="0"/>
          </a:p>
          <a:p>
            <a:pPr marL="228600" marR="0" lvl="0" indent="-50800" algn="l" rtl="0">
              <a:lnSpc>
                <a:spcPct val="100000"/>
              </a:lnSpc>
              <a:spcBef>
                <a:spcPts val="1000"/>
              </a:spcBef>
              <a:spcAft>
                <a:spcPts val="0"/>
              </a:spcAft>
              <a:buClr>
                <a:schemeClr val="dk1"/>
              </a:buClr>
              <a:buSzPts val="2800"/>
              <a:buFont typeface="Arial"/>
              <a:buNone/>
            </a:pPr>
            <a:endParaRPr sz="2800" dirty="0">
              <a:solidFill>
                <a:schemeClr val="dk1"/>
              </a:solidFill>
              <a:latin typeface="Arial"/>
              <a:ea typeface="Arial"/>
              <a:cs typeface="Arial"/>
              <a:sym typeface="Arial"/>
            </a:endParaRPr>
          </a:p>
        </p:txBody>
      </p:sp>
      <p:sp>
        <p:nvSpPr>
          <p:cNvPr id="677" name="Google Shape;677;p92"/>
          <p:cNvSpPr/>
          <p:nvPr/>
        </p:nvSpPr>
        <p:spPr>
          <a:xfrm>
            <a:off x="6264322" y="2036928"/>
            <a:ext cx="5089478" cy="3189977"/>
          </a:xfrm>
          <a:prstGeom prst="roundRect">
            <a:avLst>
              <a:gd name="adj" fmla="val 16667"/>
            </a:avLst>
          </a:prstGeom>
          <a:noFill/>
          <a:ln w="76200" cap="flat" cmpd="sng">
            <a:solidFill>
              <a:srgbClr val="0065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cxnSp>
        <p:nvCxnSpPr>
          <p:cNvPr id="678" name="Google Shape;678;p92"/>
          <p:cNvCxnSpPr/>
          <p:nvPr/>
        </p:nvCxnSpPr>
        <p:spPr>
          <a:xfrm>
            <a:off x="3534770" y="2306471"/>
            <a:ext cx="2561230" cy="0"/>
          </a:xfrm>
          <a:prstGeom prst="straightConnector1">
            <a:avLst/>
          </a:prstGeom>
          <a:noFill/>
          <a:ln w="76200" cap="flat" cmpd="sng">
            <a:solidFill>
              <a:srgbClr val="0065A4"/>
            </a:solidFill>
            <a:prstDash val="solid"/>
            <a:miter lim="800000"/>
            <a:headEnd type="none" w="sm" len="sm"/>
            <a:tailEnd type="triangle" w="med" len="med"/>
          </a:ln>
        </p:spPr>
      </p:cxnSp>
      <p:pic>
        <p:nvPicPr>
          <p:cNvPr id="679" name="Google Shape;679;p92"/>
          <p:cNvPicPr preferRelativeResize="0"/>
          <p:nvPr/>
        </p:nvPicPr>
        <p:blipFill rotWithShape="1">
          <a:blip r:embed="rId3">
            <a:alphaModFix/>
          </a:blip>
          <a:srcRect/>
          <a:stretch/>
        </p:blipFill>
        <p:spPr>
          <a:xfrm>
            <a:off x="1487015" y="3329168"/>
            <a:ext cx="4095509" cy="3071632"/>
          </a:xfrm>
          <a:prstGeom prst="rect">
            <a:avLst/>
          </a:prstGeom>
          <a:noFill/>
          <a:ln w="12700">
            <a:solidFill>
              <a:schemeClr val="tx1"/>
            </a:solid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84"/>
        <p:cNvGrpSpPr/>
        <p:nvPr/>
      </p:nvGrpSpPr>
      <p:grpSpPr>
        <a:xfrm>
          <a:off x="0" y="0"/>
          <a:ext cx="0" cy="0"/>
          <a:chOff x="0" y="0"/>
          <a:chExt cx="0" cy="0"/>
        </a:xfrm>
      </p:grpSpPr>
      <p:sp>
        <p:nvSpPr>
          <p:cNvPr id="685" name="Google Shape;685;p9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rgbClr val="D0CECE"/>
              </a:buClr>
              <a:buSzPts val="2800"/>
              <a:buChar char="•"/>
            </a:pPr>
            <a:r>
              <a:rPr lang="fr-FR" sz="2800">
                <a:solidFill>
                  <a:srgbClr val="D0CECE"/>
                </a:solidFill>
              </a:rPr>
              <a:t>Communication</a:t>
            </a:r>
            <a:endParaRPr sz="2800">
              <a:solidFill>
                <a:srgbClr val="D0CECE"/>
              </a:solidFill>
            </a:endParaRPr>
          </a:p>
          <a:p>
            <a:pPr marL="228600" lvl="0" indent="-228600" algn="l" rtl="0">
              <a:lnSpc>
                <a:spcPct val="100000"/>
              </a:lnSpc>
              <a:spcBef>
                <a:spcPts val="1000"/>
              </a:spcBef>
              <a:spcAft>
                <a:spcPts val="0"/>
              </a:spcAft>
              <a:buClr>
                <a:srgbClr val="D0CECE"/>
              </a:buClr>
              <a:buSzPts val="2800"/>
              <a:buChar char="•"/>
            </a:pPr>
            <a:r>
              <a:rPr lang="fr-FR" sz="2800">
                <a:solidFill>
                  <a:srgbClr val="D0CECE"/>
                </a:solidFill>
              </a:rPr>
              <a:t>Enquête</a:t>
            </a:r>
            <a:endParaRPr sz="2800">
              <a:solidFill>
                <a:srgbClr val="D0CECE"/>
              </a:solidFill>
            </a:endParaRPr>
          </a:p>
          <a:p>
            <a:pPr marL="228600" lvl="0" indent="-228600" algn="l" rtl="0">
              <a:lnSpc>
                <a:spcPct val="100000"/>
              </a:lnSpc>
              <a:spcBef>
                <a:spcPts val="1000"/>
              </a:spcBef>
              <a:spcAft>
                <a:spcPts val="0"/>
              </a:spcAft>
              <a:buClr>
                <a:schemeClr val="dk1"/>
              </a:buClr>
              <a:buSzPts val="2800"/>
              <a:buChar char="•"/>
            </a:pPr>
            <a:r>
              <a:rPr lang="fr-FR" sz="2800" b="1"/>
              <a:t>Prévention et contrôle</a:t>
            </a:r>
            <a:endParaRPr/>
          </a:p>
          <a:p>
            <a:pPr marL="0" lvl="0" indent="0" algn="l" rtl="0">
              <a:lnSpc>
                <a:spcPct val="100000"/>
              </a:lnSpc>
              <a:spcBef>
                <a:spcPts val="1000"/>
              </a:spcBef>
              <a:spcAft>
                <a:spcPts val="0"/>
              </a:spcAft>
              <a:buClr>
                <a:schemeClr val="dk1"/>
              </a:buClr>
              <a:buSzPts val="2800"/>
              <a:buNone/>
            </a:pPr>
            <a:endParaRPr sz="2800"/>
          </a:p>
          <a:p>
            <a:pPr marL="0" lvl="0" indent="0" algn="l" rtl="0">
              <a:lnSpc>
                <a:spcPct val="100000"/>
              </a:lnSpc>
              <a:spcBef>
                <a:spcPts val="1000"/>
              </a:spcBef>
              <a:spcAft>
                <a:spcPts val="0"/>
              </a:spcAft>
              <a:buClr>
                <a:schemeClr val="dk1"/>
              </a:buClr>
              <a:buSzPts val="2800"/>
              <a:buNone/>
            </a:pPr>
            <a:endParaRPr sz="2800"/>
          </a:p>
          <a:p>
            <a:pPr marL="0" lvl="0" indent="0" algn="l" rtl="0">
              <a:lnSpc>
                <a:spcPct val="100000"/>
              </a:lnSpc>
              <a:spcBef>
                <a:spcPts val="1000"/>
              </a:spcBef>
              <a:spcAft>
                <a:spcPts val="0"/>
              </a:spcAft>
              <a:buClr>
                <a:schemeClr val="dk1"/>
              </a:buClr>
              <a:buSzPts val="2800"/>
              <a:buNone/>
            </a:pPr>
            <a:endParaRPr sz="2800"/>
          </a:p>
        </p:txBody>
      </p:sp>
      <p:sp>
        <p:nvSpPr>
          <p:cNvPr id="686" name="Google Shape;686;p93"/>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Principaux types d'action (3/3)</a:t>
            </a:r>
            <a:endParaRPr dirty="0">
              <a:latin typeface="Franklin Gothic Medium" panose="020B0603020102020204" pitchFamily="34" charset="0"/>
            </a:endParaRPr>
          </a:p>
        </p:txBody>
      </p:sp>
      <p:sp>
        <p:nvSpPr>
          <p:cNvPr id="687" name="Google Shape;687;p93"/>
          <p:cNvSpPr txBox="1"/>
          <p:nvPr/>
        </p:nvSpPr>
        <p:spPr>
          <a:xfrm>
            <a:off x="7656621" y="3022629"/>
            <a:ext cx="4076830" cy="1183026"/>
          </a:xfrm>
          <a:prstGeom prst="rect">
            <a:avLst/>
          </a:prstGeom>
          <a:noFill/>
          <a:ln>
            <a:noFill/>
          </a:ln>
        </p:spPr>
        <p:txBody>
          <a:bodyPr spcFirstLastPara="1" wrap="square" lIns="91425" tIns="45700" rIns="91425" bIns="45700" anchor="t" anchorCtr="0">
            <a:noAutofit/>
          </a:bodyPr>
          <a:lstStyle/>
          <a:p>
            <a:pPr marL="228600" marR="0" lvl="0" indent="-228600" algn="l" rtl="0">
              <a:lnSpc>
                <a:spcPct val="100000"/>
              </a:lnSpc>
              <a:spcBef>
                <a:spcPts val="0"/>
              </a:spcBef>
              <a:spcAft>
                <a:spcPts val="0"/>
              </a:spcAft>
              <a:buClr>
                <a:schemeClr val="dk1"/>
              </a:buClr>
              <a:buSzPts val="2800"/>
              <a:buFont typeface="Arial"/>
              <a:buChar char="•"/>
            </a:pPr>
            <a:r>
              <a:rPr lang="fr-FR" sz="2800" dirty="0">
                <a:solidFill>
                  <a:schemeClr val="dk1"/>
                </a:solidFill>
                <a:latin typeface="Arial"/>
                <a:ea typeface="Arial"/>
                <a:cs typeface="Arial"/>
                <a:sym typeface="Arial"/>
              </a:rPr>
              <a:t>Actions à court terme</a:t>
            </a:r>
            <a:endParaRPr dirty="0"/>
          </a:p>
          <a:p>
            <a:pPr marL="228600" marR="0" lvl="0" indent="-228600" algn="l" rtl="0">
              <a:lnSpc>
                <a:spcPct val="100000"/>
              </a:lnSpc>
              <a:spcBef>
                <a:spcPts val="1000"/>
              </a:spcBef>
              <a:spcAft>
                <a:spcPts val="0"/>
              </a:spcAft>
              <a:buClr>
                <a:schemeClr val="dk1"/>
              </a:buClr>
              <a:buSzPts val="2800"/>
              <a:buFont typeface="Arial"/>
              <a:buChar char="•"/>
            </a:pPr>
            <a:r>
              <a:rPr lang="fr-FR" sz="2800" dirty="0">
                <a:solidFill>
                  <a:schemeClr val="dk1"/>
                </a:solidFill>
                <a:latin typeface="Arial"/>
                <a:ea typeface="Arial"/>
                <a:cs typeface="Arial"/>
                <a:sym typeface="Arial"/>
              </a:rPr>
              <a:t>Actions à long terme</a:t>
            </a:r>
            <a:endParaRPr dirty="0"/>
          </a:p>
        </p:txBody>
      </p:sp>
      <p:sp>
        <p:nvSpPr>
          <p:cNvPr id="688" name="Google Shape;688;p93"/>
          <p:cNvSpPr/>
          <p:nvPr/>
        </p:nvSpPr>
        <p:spPr>
          <a:xfrm>
            <a:off x="7410735" y="2742786"/>
            <a:ext cx="4322716" cy="1742713"/>
          </a:xfrm>
          <a:prstGeom prst="roundRect">
            <a:avLst>
              <a:gd name="adj" fmla="val 16667"/>
            </a:avLst>
          </a:prstGeom>
          <a:noFill/>
          <a:ln w="76200" cap="flat" cmpd="sng">
            <a:solidFill>
              <a:srgbClr val="0065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689" name="Google Shape;689;p93"/>
          <p:cNvCxnSpPr/>
          <p:nvPr/>
        </p:nvCxnSpPr>
        <p:spPr>
          <a:xfrm>
            <a:off x="5186149" y="2852381"/>
            <a:ext cx="2056263" cy="0"/>
          </a:xfrm>
          <a:prstGeom prst="straightConnector1">
            <a:avLst/>
          </a:prstGeom>
          <a:noFill/>
          <a:ln w="76200" cap="flat" cmpd="sng">
            <a:solidFill>
              <a:srgbClr val="0065A4"/>
            </a:solidFill>
            <a:prstDash val="solid"/>
            <a:miter lim="800000"/>
            <a:headEnd type="none" w="sm" len="sm"/>
            <a:tailEnd type="triangle" w="med" len="med"/>
          </a:ln>
        </p:spPr>
      </p:cxnSp>
      <p:pic>
        <p:nvPicPr>
          <p:cNvPr id="690" name="Google Shape;690;p93"/>
          <p:cNvPicPr preferRelativeResize="0"/>
          <p:nvPr/>
        </p:nvPicPr>
        <p:blipFill rotWithShape="1">
          <a:blip r:embed="rId3">
            <a:alphaModFix/>
          </a:blip>
          <a:srcRect b="14459"/>
          <a:stretch/>
        </p:blipFill>
        <p:spPr>
          <a:xfrm>
            <a:off x="1073537" y="3313218"/>
            <a:ext cx="2406314" cy="3087582"/>
          </a:xfrm>
          <a:prstGeom prst="rect">
            <a:avLst/>
          </a:prstGeom>
          <a:noFill/>
          <a:ln w="12700">
            <a:solidFill>
              <a:schemeClr val="tx1"/>
            </a:solidFill>
          </a:ln>
        </p:spPr>
      </p:pic>
      <p:pic>
        <p:nvPicPr>
          <p:cNvPr id="691" name="Google Shape;691;p93"/>
          <p:cNvPicPr preferRelativeResize="0"/>
          <p:nvPr/>
        </p:nvPicPr>
        <p:blipFill rotWithShape="1">
          <a:blip r:embed="rId4">
            <a:alphaModFix/>
          </a:blip>
          <a:srcRect/>
          <a:stretch/>
        </p:blipFill>
        <p:spPr>
          <a:xfrm>
            <a:off x="3725737" y="3793895"/>
            <a:ext cx="3475873" cy="2606905"/>
          </a:xfrm>
          <a:prstGeom prst="rect">
            <a:avLst/>
          </a:prstGeom>
          <a:noFill/>
          <a:ln w="12700">
            <a:solidFill>
              <a:schemeClr val="tx1"/>
            </a:solid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96"/>
        <p:cNvGrpSpPr/>
        <p:nvPr/>
      </p:nvGrpSpPr>
      <p:grpSpPr>
        <a:xfrm>
          <a:off x="0" y="0"/>
          <a:ext cx="0" cy="0"/>
          <a:chOff x="0" y="0"/>
          <a:chExt cx="0" cy="0"/>
        </a:xfrm>
      </p:grpSpPr>
      <p:sp>
        <p:nvSpPr>
          <p:cNvPr id="698" name="Google Shape;698;p94"/>
          <p:cNvSpPr txBox="1">
            <a:spLocks noGrp="1"/>
          </p:cNvSpPr>
          <p:nvPr>
            <p:ph type="body" idx="1"/>
          </p:nvPr>
        </p:nvSpPr>
        <p:spPr>
          <a:xfrm>
            <a:off x="838200" y="1478857"/>
            <a:ext cx="10870975"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rgbClr val="00953A"/>
              </a:buClr>
              <a:buSzPts val="2400"/>
              <a:buChar char="•"/>
            </a:pPr>
            <a:r>
              <a:rPr lang="fr-FR" sz="2400" b="1" dirty="0">
                <a:solidFill>
                  <a:srgbClr val="00953A"/>
                </a:solidFill>
              </a:rPr>
              <a:t>Actions à court terme</a:t>
            </a:r>
            <a:endParaRPr dirty="0"/>
          </a:p>
          <a:p>
            <a:pPr marL="685800" lvl="1" indent="-228600" algn="l" rtl="0">
              <a:lnSpc>
                <a:spcPct val="100000"/>
              </a:lnSpc>
              <a:spcBef>
                <a:spcPts val="1000"/>
              </a:spcBef>
              <a:spcAft>
                <a:spcPts val="0"/>
              </a:spcAft>
              <a:buSzPts val="2000"/>
              <a:buChar char="▪"/>
            </a:pPr>
            <a:r>
              <a:rPr lang="fr-FR" sz="2000" dirty="0"/>
              <a:t>Mener une campagne de vaccination (par exemple, contre la rougeole)</a:t>
            </a:r>
            <a:endParaRPr sz="2000" dirty="0"/>
          </a:p>
          <a:p>
            <a:pPr marL="685800" lvl="1" indent="-228600" algn="l" rtl="0">
              <a:lnSpc>
                <a:spcPct val="100000"/>
              </a:lnSpc>
              <a:spcBef>
                <a:spcPts val="1000"/>
              </a:spcBef>
              <a:spcAft>
                <a:spcPts val="0"/>
              </a:spcAft>
              <a:buSzPts val="2000"/>
              <a:buChar char="▪"/>
            </a:pPr>
            <a:r>
              <a:rPr lang="fr-FR" sz="2000" dirty="0"/>
              <a:t>Fournir de l'eau potable</a:t>
            </a:r>
            <a:endParaRPr dirty="0"/>
          </a:p>
          <a:p>
            <a:pPr marL="685800" lvl="1" indent="-228600" algn="l" rtl="0">
              <a:lnSpc>
                <a:spcPct val="100000"/>
              </a:lnSpc>
              <a:spcBef>
                <a:spcPts val="1000"/>
              </a:spcBef>
              <a:spcAft>
                <a:spcPts val="0"/>
              </a:spcAft>
              <a:buSzPts val="2000"/>
              <a:buChar char="▪"/>
            </a:pPr>
            <a:r>
              <a:rPr lang="fr-FR" sz="2000" dirty="0"/>
              <a:t>Mise en quarantaine des personnes exposées (personnes, animaux), isolement des cas</a:t>
            </a:r>
            <a:endParaRPr sz="2000" dirty="0"/>
          </a:p>
          <a:p>
            <a:pPr marL="685800" lvl="1" indent="-228600" algn="l" rtl="0">
              <a:lnSpc>
                <a:spcPct val="100000"/>
              </a:lnSpc>
              <a:spcBef>
                <a:spcPts val="1000"/>
              </a:spcBef>
              <a:spcAft>
                <a:spcPts val="0"/>
              </a:spcAft>
              <a:buSzPts val="2000"/>
              <a:buChar char="▪"/>
            </a:pPr>
            <a:r>
              <a:rPr lang="fr-FR" sz="2000" dirty="0"/>
              <a:t>Abattre un troupeau</a:t>
            </a:r>
            <a:endParaRPr dirty="0"/>
          </a:p>
          <a:p>
            <a:pPr marL="685800" lvl="1" indent="-228600" algn="l" rtl="0">
              <a:lnSpc>
                <a:spcPct val="100000"/>
              </a:lnSpc>
              <a:spcBef>
                <a:spcPts val="1000"/>
              </a:spcBef>
              <a:spcAft>
                <a:spcPts val="0"/>
              </a:spcAft>
              <a:buSzPts val="2000"/>
              <a:buChar char="▪"/>
            </a:pPr>
            <a:r>
              <a:rPr lang="fr-FR" sz="2000" dirty="0"/>
              <a:t>Informer les cliniciens et les vétérinaires des résultats des tests de diagnostic</a:t>
            </a:r>
            <a:endParaRPr dirty="0"/>
          </a:p>
          <a:p>
            <a:pPr marL="228600" lvl="0" indent="-228600" algn="l" rtl="0">
              <a:lnSpc>
                <a:spcPct val="100000"/>
              </a:lnSpc>
              <a:spcBef>
                <a:spcPts val="1000"/>
              </a:spcBef>
              <a:spcAft>
                <a:spcPts val="0"/>
              </a:spcAft>
              <a:buClr>
                <a:srgbClr val="00953A"/>
              </a:buClr>
              <a:buSzPts val="2400"/>
              <a:buChar char="•"/>
            </a:pPr>
            <a:r>
              <a:rPr lang="fr-FR" sz="2400" b="1" dirty="0">
                <a:solidFill>
                  <a:srgbClr val="00953A"/>
                </a:solidFill>
              </a:rPr>
              <a:t>Actions à plus long terme</a:t>
            </a:r>
            <a:endParaRPr dirty="0"/>
          </a:p>
          <a:p>
            <a:pPr marL="685800" lvl="1" indent="-228600" algn="l" rtl="0">
              <a:lnSpc>
                <a:spcPct val="100000"/>
              </a:lnSpc>
              <a:spcBef>
                <a:spcPts val="1000"/>
              </a:spcBef>
              <a:spcAft>
                <a:spcPts val="0"/>
              </a:spcAft>
              <a:buSzPts val="2000"/>
              <a:buChar char="▪"/>
            </a:pPr>
            <a:r>
              <a:rPr lang="fr-FR" sz="2000" dirty="0"/>
              <a:t>Fournir des moustiquaires (paludisme)</a:t>
            </a:r>
            <a:endParaRPr dirty="0"/>
          </a:p>
          <a:p>
            <a:pPr marL="685800" lvl="1" indent="-228600" algn="l" rtl="0">
              <a:lnSpc>
                <a:spcPct val="100000"/>
              </a:lnSpc>
              <a:spcBef>
                <a:spcPts val="1000"/>
              </a:spcBef>
              <a:spcAft>
                <a:spcPts val="0"/>
              </a:spcAft>
              <a:buSzPts val="2000"/>
              <a:buChar char="▪"/>
            </a:pPr>
            <a:r>
              <a:rPr lang="fr-FR" sz="2000" dirty="0"/>
              <a:t>Effectuer des analyses régulières de la source d'eau potable</a:t>
            </a:r>
            <a:endParaRPr dirty="0"/>
          </a:p>
          <a:p>
            <a:pPr marL="685800" lvl="1" indent="-228600" algn="l" rtl="0">
              <a:lnSpc>
                <a:spcPct val="100000"/>
              </a:lnSpc>
              <a:spcBef>
                <a:spcPts val="1000"/>
              </a:spcBef>
              <a:spcAft>
                <a:spcPts val="0"/>
              </a:spcAft>
              <a:buSzPts val="2000"/>
              <a:buChar char="▪"/>
            </a:pPr>
            <a:r>
              <a:rPr lang="fr-FR" sz="2000" dirty="0"/>
              <a:t>Adopter de nouvelles politiques de vaccination pour les humains et les animaux</a:t>
            </a:r>
            <a:endParaRPr dirty="0"/>
          </a:p>
          <a:p>
            <a:pPr marL="228600" lvl="0" indent="-50800" algn="l" rtl="0">
              <a:lnSpc>
                <a:spcPct val="100000"/>
              </a:lnSpc>
              <a:spcBef>
                <a:spcPts val="1000"/>
              </a:spcBef>
              <a:spcAft>
                <a:spcPts val="0"/>
              </a:spcAft>
              <a:buClr>
                <a:schemeClr val="dk1"/>
              </a:buClr>
              <a:buSzPts val="2800"/>
              <a:buNone/>
            </a:pPr>
            <a:endParaRPr dirty="0"/>
          </a:p>
          <a:p>
            <a:pPr marL="0" lvl="0" indent="0" algn="l" rtl="0">
              <a:lnSpc>
                <a:spcPct val="100000"/>
              </a:lnSpc>
              <a:spcBef>
                <a:spcPts val="1000"/>
              </a:spcBef>
              <a:spcAft>
                <a:spcPts val="0"/>
              </a:spcAft>
              <a:buClr>
                <a:schemeClr val="dk1"/>
              </a:buClr>
              <a:buSzPts val="2800"/>
              <a:buNone/>
            </a:pPr>
            <a:endParaRPr dirty="0"/>
          </a:p>
        </p:txBody>
      </p:sp>
      <p:sp>
        <p:nvSpPr>
          <p:cNvPr id="3" name="Google Shape;686;p93">
            <a:extLst>
              <a:ext uri="{FF2B5EF4-FFF2-40B4-BE49-F238E27FC236}">
                <a16:creationId xmlns:a16="http://schemas.microsoft.com/office/drawing/2014/main" id="{F7C01036-B5E6-FF17-F2DA-064E80DF7F9D}"/>
              </a:ext>
            </a:extLst>
          </p:cNvPr>
          <p:cNvSpPr txBox="1">
            <a:spLocks/>
          </p:cNvSpPr>
          <p:nvPr/>
        </p:nvSpPr>
        <p:spPr>
          <a:xfrm>
            <a:off x="838200" y="457200"/>
            <a:ext cx="10515600" cy="800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sz="4000" dirty="0">
                <a:latin typeface="Franklin Gothic Medium" panose="020B0603020102020204" pitchFamily="34" charset="0"/>
              </a:rPr>
              <a:t>Actions de prévention et de contrôle : Exemples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98">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98">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98">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9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sp>
        <p:nvSpPr>
          <p:cNvPr id="704" name="Google Shape;704;p95"/>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Objectifs de l'investigation de cas</a:t>
            </a:r>
            <a:endParaRPr dirty="0">
              <a:latin typeface="Franklin Gothic Medium" panose="020B0603020102020204" pitchFamily="34" charset="0"/>
            </a:endParaRPr>
          </a:p>
        </p:txBody>
      </p:sp>
      <p:sp>
        <p:nvSpPr>
          <p:cNvPr id="705" name="Google Shape;705;p95"/>
          <p:cNvSpPr txBox="1">
            <a:spLocks noGrp="1"/>
          </p:cNvSpPr>
          <p:nvPr>
            <p:ph type="body" idx="1"/>
          </p:nvPr>
        </p:nvSpPr>
        <p:spPr>
          <a:xfrm>
            <a:off x="838200" y="1330574"/>
            <a:ext cx="10515600" cy="1074338"/>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1"/>
              </a:buClr>
              <a:buSzPts val="2800"/>
              <a:buNone/>
            </a:pPr>
            <a:r>
              <a:rPr lang="fr-FR" sz="2800">
                <a:latin typeface="Arial"/>
                <a:ea typeface="Arial"/>
                <a:cs typeface="Arial"/>
                <a:sym typeface="Arial"/>
              </a:rPr>
              <a:t>Pourquoi mener une enquête ?</a:t>
            </a:r>
            <a:endParaRPr>
              <a:latin typeface="Arial"/>
              <a:ea typeface="Arial"/>
              <a:cs typeface="Arial"/>
              <a:sym typeface="Arial"/>
            </a:endParaRPr>
          </a:p>
        </p:txBody>
      </p:sp>
      <p:pic>
        <p:nvPicPr>
          <p:cNvPr id="706" name="Google Shape;706;p95" descr="A picture containing person, sitting, dining table&#10;&#10;Description automatically generated"/>
          <p:cNvPicPr preferRelativeResize="0"/>
          <p:nvPr/>
        </p:nvPicPr>
        <p:blipFill rotWithShape="1">
          <a:blip r:embed="rId3">
            <a:alphaModFix/>
          </a:blip>
          <a:srcRect/>
          <a:stretch/>
        </p:blipFill>
        <p:spPr>
          <a:xfrm>
            <a:off x="2376406" y="2184552"/>
            <a:ext cx="7439187" cy="4182645"/>
          </a:xfrm>
          <a:prstGeom prst="rect">
            <a:avLst/>
          </a:prstGeom>
          <a:noFill/>
          <a:ln w="12700">
            <a:solidFill>
              <a:schemeClr val="tx1"/>
            </a:solidFill>
          </a:ln>
        </p:spPr>
      </p:pic>
    </p:spTree>
  </p:cSld>
  <p:clrMapOvr>
    <a:masterClrMapping/>
  </p:clrMapOvr>
</p:sld>
</file>

<file path=ppt/theme/theme1.xml><?xml version="1.0" encoding="utf-8"?>
<a:theme xmlns:a="http://schemas.openxmlformats.org/drawingml/2006/main" name="4.A.01.01_FETPF3.0_PPT_Theme_French_2024_11_25">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A.01.01_FETPF3.0_PPT_Theme_French_2024_11_25">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ForReference xmlns="52ff0146-47b4-4d51-8c1c-03266fcd63a2">false</ForReference>
    <lcf76f155ced4ddcb4097134ff3c332f xmlns="52ff0146-47b4-4d51-8c1c-03266fcd63a2">
      <Terms xmlns="http://schemas.microsoft.com/office/infopath/2007/PartnerControls"/>
    </lcf76f155ced4ddcb4097134ff3c332f>
    <TaxCatchAll xmlns="cd03f174-a395-49eb-8ee9-8d943e22f40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bb9bf150f5f4c3e4586b1db79c7db240">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0b79479a1b04779b18bbda5c464a46e3"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AAE5AE-8241-4A39-BCCA-375E551B1689}">
  <ds:schemaRefs>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http://purl.org/dc/terms/"/>
    <ds:schemaRef ds:uri="http://schemas.microsoft.com/office/2006/metadata/properties"/>
    <ds:schemaRef ds:uri="cd03f174-a395-49eb-8ee9-8d943e22f40d"/>
    <ds:schemaRef ds:uri="52ff0146-47b4-4d51-8c1c-03266fcd63a2"/>
    <ds:schemaRef ds:uri="http://www.w3.org/XML/1998/namespace"/>
    <ds:schemaRef ds:uri="http://purl.org/dc/dcmitype/"/>
  </ds:schemaRefs>
</ds:datastoreItem>
</file>

<file path=customXml/itemProps2.xml><?xml version="1.0" encoding="utf-8"?>
<ds:datastoreItem xmlns:ds="http://schemas.openxmlformats.org/officeDocument/2006/customXml" ds:itemID="{0FE15809-3C96-4861-AD8F-E2DD291EB3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2ff0146-47b4-4d51-8c1c-03266fcd63a2"/>
    <ds:schemaRef ds:uri="cd03f174-a395-49eb-8ee9-8d943e22f40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64C24F1-B143-4AC1-A99E-FF0CDCFE57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555</TotalTime>
  <Words>8532</Words>
  <Application>Microsoft Office PowerPoint</Application>
  <PresentationFormat>Widescreen</PresentationFormat>
  <Paragraphs>649</Paragraphs>
  <Slides>30</Slides>
  <Notes>30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30</vt:i4>
      </vt:variant>
    </vt:vector>
  </HeadingPairs>
  <TitlesOfParts>
    <vt:vector size="41" baseType="lpstr">
      <vt:lpstr>Arial</vt:lpstr>
      <vt:lpstr>Arial  </vt:lpstr>
      <vt:lpstr>Calibri</vt:lpstr>
      <vt:lpstr>Courier New</vt:lpstr>
      <vt:lpstr>Franklin Gothic Medium</vt:lpstr>
      <vt:lpstr>Libre Franklin Medium</vt:lpstr>
      <vt:lpstr>Noto Sans Symbols</vt:lpstr>
      <vt:lpstr>Times New Roman</vt:lpstr>
      <vt:lpstr>Wingdings</vt:lpstr>
      <vt:lpstr>4.A.01.01_FETPF3.0_PPT_Theme_French_2024_11_25</vt:lpstr>
      <vt:lpstr>4.A.01.01_FETPF3.0_PPT_Theme_French_2024_11_25</vt:lpstr>
      <vt:lpstr>PowerPoint Presentation</vt:lpstr>
      <vt:lpstr>PowerPoint Presentation</vt:lpstr>
      <vt:lpstr>PowerPoint Presentation</vt:lpstr>
      <vt:lpstr>PowerPoint Presentation</vt:lpstr>
      <vt:lpstr>Principaux types d'action (1/3)</vt:lpstr>
      <vt:lpstr>Principaux types d'action (2/3)</vt:lpstr>
      <vt:lpstr>Principaux types d'action (3/3)</vt:lpstr>
      <vt:lpstr>PowerPoint Presentation</vt:lpstr>
      <vt:lpstr>Objectifs de l'investigation de cas</vt:lpstr>
      <vt:lpstr>Objectifs de l'investigation de cas Réponses</vt:lpstr>
      <vt:lpstr>Questions relatives à l’investigation d’un cas</vt:lpstr>
      <vt:lpstr>Questions relatives à l’investigation d’un cas Réponses</vt:lpstr>
      <vt:lpstr>Quels sont les cas qui devraient faire l'objet d'une enquête ?</vt:lpstr>
      <vt:lpstr>Règlement sanitaire international (RSI)</vt:lpstr>
      <vt:lpstr>OMSA - Maladies à déclaration obligatoire</vt:lpstr>
      <vt:lpstr>Règlement sur les maladies à  déclaration obligatoire</vt:lpstr>
      <vt:lpstr>Quoi collecter ?</vt:lpstr>
      <vt:lpstr>Collecte de données lors d'une  investigation de cas</vt:lpstr>
      <vt:lpstr>Entretien dans le cadre de l'enquête sur le cas</vt:lpstr>
      <vt:lpstr>Conduite de l'entretien</vt:lpstr>
      <vt:lpstr>Informations complémentaires</vt:lpstr>
      <vt:lpstr>Surmonter les obstacles</vt:lpstr>
      <vt:lpstr>Interviewer un cas</vt:lpstr>
      <vt:lpstr>Interviewer un cas : Partie 1</vt:lpstr>
      <vt:lpstr>Interviewer un cas : Partie 2</vt:lpstr>
      <vt:lpstr>Interviewer un cas : Partie 3</vt:lpstr>
      <vt:lpstr>Interviewer un cas : Partie 3 Réponse</vt:lpstr>
      <vt:lpstr>Enquête sur les cas d'animaux</vt:lpstr>
      <vt:lpstr>Résumé</vt:lpstr>
      <vt:lpstr>Révision des objectifs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Baskerville, Kristin (CDC/GHC/DGHP)</dc:creator>
  <cp:lastModifiedBy>Baskerville, Kristin (CDC/GHC/DGHP)</cp:lastModifiedBy>
  <cp:revision>25</cp:revision>
  <dcterms:modified xsi:type="dcterms:W3CDTF">2025-11-21T19:01:05Z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2025-02-05T19:06:53Z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0fc35a20-c14e-4caa-8905-6a21feb94bb0</vt:lpwstr>
  </property>
  <property fmtid="{D5CDD505-2E9C-101B-9397-08002B2CF9AE}" pid="8" name="MSIP_Label_7b94a7b8-f06c-4dfe-bdcc-9b548fd58c31_ContentBits">
    <vt:lpwstr>0</vt:lpwstr>
  </property>
  <property fmtid="{D5CDD505-2E9C-101B-9397-08002B2CF9AE}" pid="9" name="ContentTypeId">
    <vt:lpwstr>0x010100BB263BB87ED693489DF545C68D111AB5</vt:lpwstr>
  </property>
  <property fmtid="{D5CDD505-2E9C-101B-9397-08002B2CF9AE}" pid="10" name="MediaServiceImageTags">
    <vt:lpwstr/>
  </property>
</Properties>
</file>